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notesMasterIdLst>
    <p:notesMasterId r:id="rId38"/>
  </p:notesMasterIdLst>
  <p:sldIdLst>
    <p:sldId id="258" r:id="rId2"/>
    <p:sldId id="261" r:id="rId3"/>
    <p:sldId id="305" r:id="rId4"/>
    <p:sldId id="262" r:id="rId5"/>
    <p:sldId id="273" r:id="rId6"/>
    <p:sldId id="268" r:id="rId7"/>
    <p:sldId id="272" r:id="rId8"/>
    <p:sldId id="299" r:id="rId9"/>
    <p:sldId id="289" r:id="rId10"/>
    <p:sldId id="290" r:id="rId11"/>
    <p:sldId id="274" r:id="rId12"/>
    <p:sldId id="256" r:id="rId13"/>
    <p:sldId id="287" r:id="rId14"/>
    <p:sldId id="288" r:id="rId15"/>
    <p:sldId id="291" r:id="rId16"/>
    <p:sldId id="292" r:id="rId17"/>
    <p:sldId id="293" r:id="rId18"/>
    <p:sldId id="294" r:id="rId19"/>
    <p:sldId id="257" r:id="rId20"/>
    <p:sldId id="264" r:id="rId21"/>
    <p:sldId id="265" r:id="rId22"/>
    <p:sldId id="266" r:id="rId23"/>
    <p:sldId id="275" r:id="rId24"/>
    <p:sldId id="277" r:id="rId25"/>
    <p:sldId id="279" r:id="rId26"/>
    <p:sldId id="284" r:id="rId27"/>
    <p:sldId id="283" r:id="rId28"/>
    <p:sldId id="300" r:id="rId29"/>
    <p:sldId id="301" r:id="rId30"/>
    <p:sldId id="280" r:id="rId31"/>
    <p:sldId id="281" r:id="rId32"/>
    <p:sldId id="286" r:id="rId33"/>
    <p:sldId id="296" r:id="rId34"/>
    <p:sldId id="278" r:id="rId35"/>
    <p:sldId id="295" r:id="rId36"/>
    <p:sldId id="276" r:id="rId37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EED0090-C09C-42BF-8DBF-C43074DA0F01}">
          <p14:sldIdLst/>
        </p14:section>
        <p14:section name="Раздел по умолчанию" id="{0ED27528-DD7F-4080-AE38-F7F063AAA406}">
          <p14:sldIdLst>
            <p14:sldId id="258"/>
            <p14:sldId id="261"/>
            <p14:sldId id="305"/>
            <p14:sldId id="262"/>
            <p14:sldId id="273"/>
            <p14:sldId id="268"/>
            <p14:sldId id="272"/>
            <p14:sldId id="299"/>
            <p14:sldId id="289"/>
            <p14:sldId id="290"/>
            <p14:sldId id="274"/>
            <p14:sldId id="256"/>
          </p14:sldIdLst>
        </p14:section>
        <p14:section name="исполнение расходов" id="{BAD74F43-14ED-4D50-AD97-8CBB07A2CBD6}">
          <p14:sldIdLst>
            <p14:sldId id="287"/>
            <p14:sldId id="288"/>
            <p14:sldId id="291"/>
            <p14:sldId id="292"/>
            <p14:sldId id="293"/>
            <p14:sldId id="294"/>
            <p14:sldId id="257"/>
            <p14:sldId id="264"/>
            <p14:sldId id="265"/>
            <p14:sldId id="266"/>
          </p14:sldIdLst>
        </p14:section>
        <p14:section name="Раздел без заголовка" id="{8D079DF5-20FD-43BF-B4F5-1DC73FFC3FD7}">
          <p14:sldIdLst>
            <p14:sldId id="275"/>
            <p14:sldId id="277"/>
            <p14:sldId id="279"/>
            <p14:sldId id="284"/>
            <p14:sldId id="283"/>
            <p14:sldId id="300"/>
            <p14:sldId id="301"/>
            <p14:sldId id="280"/>
            <p14:sldId id="281"/>
            <p14:sldId id="286"/>
            <p14:sldId id="296"/>
            <p14:sldId id="278"/>
            <p14:sldId id="29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9BDB"/>
    <a:srgbClr val="602DDF"/>
    <a:srgbClr val="D4C4EC"/>
    <a:srgbClr val="90C65A"/>
    <a:srgbClr val="317743"/>
    <a:srgbClr val="CCCCFF"/>
    <a:srgbClr val="F68235"/>
    <a:srgbClr val="99CCFF"/>
    <a:srgbClr val="ED7E33"/>
    <a:srgbClr val="F17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84448" autoAdjust="0"/>
  </p:normalViewPr>
  <p:slideViewPr>
    <p:cSldViewPr>
      <p:cViewPr varScale="1">
        <p:scale>
          <a:sx n="72" d="100"/>
          <a:sy n="72" d="100"/>
        </p:scale>
        <p:origin x="1338" y="78"/>
      </p:cViewPr>
      <p:guideLst>
        <p:guide orient="horz" pos="2205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58343776963515E-2"/>
          <c:y val="5.1465453734199383E-2"/>
          <c:w val="0.56632116161547985"/>
          <c:h val="0.9306487547834292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gradFill flip="none" rotWithShape="1">
                <a:gsLst>
                  <a:gs pos="0">
                    <a:srgbClr val="5B9BD5">
                      <a:lumMod val="0"/>
                      <a:lumOff val="100000"/>
                    </a:srgbClr>
                  </a:gs>
                  <a:gs pos="35000">
                    <a:srgbClr val="5B9BD5">
                      <a:lumMod val="0"/>
                      <a:lumOff val="100000"/>
                    </a:srgbClr>
                  </a:gs>
                  <a:gs pos="100000">
                    <a:srgbClr val="5B9BD5">
                      <a:lumMod val="100000"/>
                    </a:srgb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c:spPr>
          <c:dPt>
            <c:idx val="0"/>
            <c:bubble3D val="0"/>
            <c:spPr>
              <a:solidFill>
                <a:srgbClr val="CCCCFF"/>
              </a:solidFill>
              <a:ln>
                <a:solidFill>
                  <a:srgbClr val="5B9BD5">
                    <a:lumMod val="60000"/>
                    <a:lumOff val="4000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C5C-4D46-9316-CDCB64D54F4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gradFill flip="none" rotWithShape="1">
                  <a:gsLst>
                    <a:gs pos="0">
                      <a:srgbClr val="5B9BD5">
                        <a:lumMod val="0"/>
                        <a:lumOff val="100000"/>
                      </a:srgbClr>
                    </a:gs>
                    <a:gs pos="35000">
                      <a:srgbClr val="5B9BD5">
                        <a:lumMod val="0"/>
                        <a:lumOff val="100000"/>
                      </a:srgbClr>
                    </a:gs>
                    <a:gs pos="100000">
                      <a:srgbClr val="5B9BD5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C5C-4D46-9316-CDCB64D54F44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gradFill flip="none" rotWithShape="1">
                  <a:gsLst>
                    <a:gs pos="0">
                      <a:srgbClr val="5B9BD5">
                        <a:lumMod val="0"/>
                        <a:lumOff val="100000"/>
                      </a:srgbClr>
                    </a:gs>
                    <a:gs pos="35000">
                      <a:srgbClr val="5B9BD5">
                        <a:lumMod val="0"/>
                        <a:lumOff val="100000"/>
                      </a:srgbClr>
                    </a:gs>
                    <a:gs pos="100000">
                      <a:srgbClr val="5B9BD5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C5C-4D46-9316-CDCB64D54F44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gradFill flip="none" rotWithShape="1">
                  <a:gsLst>
                    <a:gs pos="0">
                      <a:srgbClr val="5B9BD5">
                        <a:lumMod val="0"/>
                        <a:lumOff val="100000"/>
                      </a:srgbClr>
                    </a:gs>
                    <a:gs pos="35000">
                      <a:srgbClr val="5B9BD5">
                        <a:lumMod val="0"/>
                        <a:lumOff val="100000"/>
                      </a:srgbClr>
                    </a:gs>
                    <a:gs pos="100000">
                      <a:srgbClr val="5B9BD5">
                        <a:lumMod val="100000"/>
                      </a:srgb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C5C-4D46-9316-CDCB64D54F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дотации план-104989,2 тыс.руб.; исп.-104989,2  тыс.руб.; 100,0 %; удельный вес 28,1 %</c:v>
                </c:pt>
                <c:pt idx="1">
                  <c:v>субсидии план-72553 тыс.руб.; исп.72423,5 тыс.руб.99,8%; удельный вес 19,4 %</c:v>
                </c:pt>
                <c:pt idx="2">
                  <c:v>субвенции план-153011,0 тыс.руб.; исп.152728,3 тыс.руб.; 99,8 % ; удельный вес 40,9 %</c:v>
                </c:pt>
                <c:pt idx="3">
                  <c:v>иные межбюджетные трансферты план-42841,8тыс.руб.; исп.42807,5 тыс.руб.; 99,9 % удельный вес  11,6%</c:v>
                </c:pt>
                <c:pt idx="4">
                  <c:v>прочие безвозмездные поступления план -248,0 тыс.руб.;исп.248,0 тыс.руб.;100,удельный вес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104989.2</c:v>
                </c:pt>
                <c:pt idx="1">
                  <c:v>72553</c:v>
                </c:pt>
                <c:pt idx="2">
                  <c:v>152728.29999999999</c:v>
                </c:pt>
                <c:pt idx="3">
                  <c:v>42807.5</c:v>
                </c:pt>
                <c:pt idx="4" formatCode="General">
                  <c:v>248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C5C-4D46-9316-CDCB64D54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"/>
      </c:pieChart>
    </c:plotArea>
    <c:legend>
      <c:legendPos val="r"/>
      <c:legendEntry>
        <c:idx val="0"/>
        <c:txPr>
          <a:bodyPr/>
          <a:lstStyle/>
          <a:p>
            <a:pPr>
              <a:defRPr sz="12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0833739138018916"/>
          <c:y val="0"/>
          <c:w val="0.33296712538226297"/>
          <c:h val="1"/>
        </c:manualLayout>
      </c:layout>
      <c:overlay val="0"/>
      <c:txPr>
        <a:bodyPr/>
        <a:lstStyle/>
        <a:p>
          <a:pPr>
            <a:defRPr sz="1200" baseline="0">
              <a:latin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gradFill>
      <a:gsLst>
        <a:gs pos="0">
          <a:srgbClr val="D4C4EC"/>
        </a:gs>
        <a:gs pos="21000">
          <a:srgbClr val="00B0F0"/>
        </a:gs>
        <a:gs pos="83000">
          <a:srgbClr val="5B9BD5">
            <a:lumMod val="45000"/>
            <a:lumOff val="55000"/>
          </a:srgbClr>
        </a:gs>
        <a:gs pos="100000">
          <a:srgbClr val="5B9BD5">
            <a:lumMod val="30000"/>
            <a:lumOff val="70000"/>
          </a:srgbClr>
        </a:gs>
      </a:gsLst>
      <a:lin ang="5400000" scaled="1"/>
    </a:gradFill>
    <a:effectLst>
      <a:glow rad="228600">
        <a:srgbClr val="4472C4">
          <a:satMod val="175000"/>
          <a:alpha val="40000"/>
        </a:srgbClr>
      </a:glow>
    </a:effectLst>
    <a:scene3d>
      <a:camera prst="orthographicFront"/>
      <a:lightRig rig="threePt" dir="t"/>
    </a:scene3d>
  </c:spPr>
  <c:txPr>
    <a:bodyPr/>
    <a:lstStyle/>
    <a:p>
      <a:pPr>
        <a:defRPr sz="1200" b="1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0691068689962279E-2"/>
          <c:w val="0.54745575909096733"/>
          <c:h val="0.6856908510738211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64-4352-984E-B6B8737D054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4-4352-984E-B6B8737D054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64-4352-984E-B6B8737D05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64-4352-984E-B6B8737D0540}"/>
              </c:ext>
            </c:extLst>
          </c:dPt>
          <c:dPt>
            <c:idx val="4"/>
            <c:bubble3D val="0"/>
            <c:spPr>
              <a:solidFill>
                <a:srgbClr val="602DDF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164-4352-984E-B6B8737D0540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164-4352-984E-B6B8737D054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557-42B1-87B9-5B51513D687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557-42B1-87B9-5B51513D687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164-4352-984E-B6B8737D054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164-4352-984E-B6B8737D054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Акцизы по подакцизным товарам план-6887,4тыс.руб.; исп.8033,5  тыс.руб.; 10,8 %; удельный вес 10,7 %</c:v>
                </c:pt>
                <c:pt idx="1">
                  <c:v>Налог на доходы физических лиц план-30601 тыс.руб.; исп.-30601 тыс.руб.; 100 %; удельный вес 41,1 %</c:v>
                </c:pt>
                <c:pt idx="2">
                  <c:v>Патентная система налогооблажения план- 1106,6 тыс.руб.; исп.-1106,6 тыс.руб.; 100 %; удельный вес 1,5%</c:v>
                </c:pt>
                <c:pt idx="3">
                  <c:v> Единый сельскохозяйственный налог план-17551,2 тыс.руб.; исп.-17551,2 тыс.руб ; 100 % удельный вес 23,5 %</c:v>
                </c:pt>
                <c:pt idx="4">
                  <c:v>Транспортный налог план-13271,7 тыс.руб.; исп.-15117,7 тыс.руб.; 113,9 %; удельный вес 20,3 %</c:v>
                </c:pt>
                <c:pt idx="5">
                  <c:v>Государственная пошлина план-2128,8 тыс.руб.; исп.-2128,8 тыс.руб.; 100 %; удельный вес 2,9%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8033.5</c:v>
                </c:pt>
                <c:pt idx="1">
                  <c:v>30601</c:v>
                </c:pt>
                <c:pt idx="2">
                  <c:v>1106.5999999999999</c:v>
                </c:pt>
                <c:pt idx="3">
                  <c:v>17551.2</c:v>
                </c:pt>
                <c:pt idx="4">
                  <c:v>15117.7</c:v>
                </c:pt>
                <c:pt idx="5">
                  <c:v>2128.8000000000002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164-4352-984E-B6B8737D054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2920405227706244"/>
          <c:y val="1.0909440760877657E-2"/>
          <c:w val="0.24677760576027974"/>
          <c:h val="0.7514488653608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01808960797728E-2"/>
          <c:y val="3.1599930024358819E-2"/>
          <c:w val="0.60736489717838371"/>
          <c:h val="0.9131200666337373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64-4352-984E-B6B8737D054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64-4352-984E-B6B8737D0540}"/>
              </c:ext>
            </c:extLst>
          </c:dPt>
          <c:dPt>
            <c:idx val="2"/>
            <c:invertIfNegative val="0"/>
            <c:bubble3D val="0"/>
            <c:spPr>
              <a:solidFill>
                <a:srgbClr val="F6823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64-4352-984E-B6B8737D054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64-4352-984E-B6B8737D0540}"/>
              </c:ext>
            </c:extLst>
          </c:dPt>
          <c:dPt>
            <c:idx val="4"/>
            <c:invertIfNegative val="0"/>
            <c:bubble3D val="0"/>
            <c:spPr>
              <a:solidFill>
                <a:srgbClr val="602DD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164-4352-984E-B6B8737D0540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164-4352-984E-B6B8737D0540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7A3-4266-80EA-13B076516A2B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7A3-4266-80EA-13B076516A2B}"/>
              </c:ext>
            </c:extLst>
          </c:dPt>
          <c:cat>
            <c:strRef>
              <c:f>Лист1!$A$2:$A$9</c:f>
              <c:strCache>
                <c:ptCount val="7"/>
                <c:pt idx="0">
                  <c:v>Арендная плата за земельные участки план-2012,4 тыс.руб.; исп.2012,4тыс.руб.; 100 %; удельный вес 17,2%</c:v>
                </c:pt>
                <c:pt idx="1">
                  <c:v>Доходы от сдачи в аренду имущества план-845,9 тыс.руб.; исп.-845,9 тыс.руб.; 100 %; удельный вес 8 %</c:v>
                </c:pt>
                <c:pt idx="2">
                  <c:v>Плата за негативное воздействие на окружающую среду план-13,9 тыс.руб.; исп.-13,9 тыс.руб.; 100 %; удельный вес 0,1%</c:v>
                </c:pt>
                <c:pt idx="3">
                  <c:v>Платные услуги и прочие доходы от компенсации затрат план- 2832,6 тыс.руб.; исп.-2832,6 тыс.руб.; 100 %; удельный вес 26,6%</c:v>
                </c:pt>
                <c:pt idx="4">
                  <c:v>Доходы от продажи земельных участков план-8052,7 тыс.руб.; исп.-2059,5 тыс.руб ; 25,6 %; удельный вес 19,4 %</c:v>
                </c:pt>
                <c:pt idx="5">
                  <c:v>Штрафы, санкции,возмещение ущерба план-748,3 тыс.руб.; исп.-748,3 тыс.руб.;100 %; удельный вес  7%</c:v>
                </c:pt>
                <c:pt idx="6">
                  <c:v>Доходы от реализации имущества план-1810,4 тыс.руб.; исп.-1810,4 тыс.руб.; 100,0 %; удельный вес 17 %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17.2</c:v>
                </c:pt>
                <c:pt idx="1">
                  <c:v>8</c:v>
                </c:pt>
                <c:pt idx="2" formatCode="General">
                  <c:v>0.1</c:v>
                </c:pt>
                <c:pt idx="3" formatCode="General">
                  <c:v>26.6</c:v>
                </c:pt>
                <c:pt idx="4">
                  <c:v>19.399999999999999</c:v>
                </c:pt>
                <c:pt idx="5" formatCode="General">
                  <c:v>7</c:v>
                </c:pt>
                <c:pt idx="6">
                  <c:v>17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C-E164-4352-984E-B6B8737D0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gapDepth val="10"/>
        <c:shape val="box"/>
        <c:axId val="379651552"/>
        <c:axId val="379651160"/>
        <c:axId val="0"/>
      </c:bar3DChart>
      <c:valAx>
        <c:axId val="3796511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accent3">
                  <a:lumMod val="5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379651552"/>
        <c:crosses val="autoZero"/>
        <c:crossBetween val="between"/>
      </c:valAx>
      <c:catAx>
        <c:axId val="379651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96511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70"/>
      <c:depthPercent val="100"/>
      <c:rAngAx val="1"/>
    </c:view3D>
    <c:floor>
      <c:thickness val="0"/>
      <c:sp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34352134467506E-2"/>
          <c:y val="4.1483227395403964E-2"/>
          <c:w val="0.68489169352641888"/>
          <c:h val="0.9040658361216362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объем доходов</c:v>
                </c:pt>
              </c:strCache>
            </c:strRef>
          </c:tx>
          <c:spPr>
            <a:solidFill>
              <a:srgbClr val="00B050"/>
            </a:solidFill>
            <a:ln w="23625">
              <a:noFill/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571035593666412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36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2">
                  <c:v>2024 г.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1">
                  <c:v>52230.3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E3-4CB1-953D-181305AE9B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FF0000"/>
            </a:solidFill>
            <a:ln w="23625">
              <a:noFill/>
            </a:ln>
          </c:spPr>
          <c:invertIfNegative val="0"/>
          <c:dLbls>
            <c:dLbl>
              <c:idx val="0"/>
              <c:layout>
                <c:manualLayout>
                  <c:x val="1.9387193705237737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325913075761517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387193705237737E-2"/>
                  <c:y val="-1.1904761904761913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4847433471396E-2"/>
                  <c:y val="-7.9365079365079413E-3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571035593666412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36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2">
                  <c:v>2024 г.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1">
                  <c:v>42524.7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0E3-4CB1-953D-181305AE9B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1.5509754964190181E-2"/>
                  <c:y val="-1.5873015873015945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7138394071057E-2"/>
                  <c:y val="-3.280353357698324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571035593666342E-2"/>
                  <c:y val="-1.5873015873015879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5509754964190181E-2"/>
                  <c:y val="-1.1904761904761913E-2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530-4327-8B5D-62A1590B411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571035593666412E-2"/>
                  <c:y val="-7.9365079365079413E-3"/>
                </c:manualLayout>
              </c:layout>
              <c:spPr>
                <a:noFill/>
                <a:ln w="23625">
                  <a:noFill/>
                </a:ln>
              </c:spPr>
              <c:txPr>
                <a:bodyPr/>
                <a:lstStyle/>
                <a:p>
                  <a:pPr>
                    <a:defRPr sz="1200" b="1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36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2">
                  <c:v>2024 г.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1">
                  <c:v>8493.5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0E3-4CB1-953D-181305AE9B5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459BDB"/>
            </a:solidFill>
          </c:spPr>
          <c:invertIfNegative val="0"/>
          <c:dLbls>
            <c:dLbl>
              <c:idx val="1"/>
              <c:layout>
                <c:manualLayout>
                  <c:x val="2.7909959586941833E-2"/>
                  <c:y val="-1.92287662481946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1212,0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8530-4327-8B5D-62A1590B411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2">
                  <c:v>2024 г.</c:v>
                </c:pt>
              </c:strCache>
            </c:strRef>
          </c:cat>
          <c:val>
            <c:numRef>
              <c:f>Лист1!$E$2:$E$4</c:f>
              <c:numCache>
                <c:formatCode>#,##0.00</c:formatCode>
                <c:ptCount val="3"/>
                <c:pt idx="1">
                  <c:v>1212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F0E3-4CB1-953D-181305AE9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81438000"/>
        <c:axId val="381438392"/>
        <c:axId val="380463016"/>
      </c:bar3DChart>
      <c:catAx>
        <c:axId val="38143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81438392"/>
        <c:crosses val="autoZero"/>
        <c:auto val="1"/>
        <c:lblAlgn val="ctr"/>
        <c:lblOffset val="100"/>
        <c:noMultiLvlLbl val="0"/>
      </c:catAx>
      <c:valAx>
        <c:axId val="38143839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81438000"/>
        <c:crosses val="autoZero"/>
        <c:crossBetween val="between"/>
      </c:valAx>
      <c:serAx>
        <c:axId val="380463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81438392"/>
        <c:crosses val="autoZero"/>
      </c:serAx>
      <c:spPr>
        <a:solidFill>
          <a:srgbClr val="4472C4">
            <a:lumMod val="20000"/>
            <a:lumOff val="80000"/>
          </a:srgbClr>
        </a:solidFill>
        <a:ln w="23625">
          <a:noFill/>
        </a:ln>
      </c:spPr>
    </c:plotArea>
    <c:legend>
      <c:legendPos val="r"/>
      <c:layout>
        <c:manualLayout>
          <c:xMode val="edge"/>
          <c:yMode val="edge"/>
          <c:x val="0.7115381566949649"/>
          <c:y val="5.7207458728361915E-2"/>
          <c:w val="0.2277060219385173"/>
          <c:h val="0.45391944288905567"/>
        </c:manualLayout>
      </c:layout>
      <c:overlay val="0"/>
      <c:txPr>
        <a:bodyPr/>
        <a:lstStyle/>
        <a:p>
          <a:pPr>
            <a:defRPr sz="1500" b="1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0"/>
      <c:rAngAx val="0"/>
      <c:perspective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8490620020160544E-3"/>
          <c:y val="0.13173374254712439"/>
          <c:w val="0.64432667556639522"/>
          <c:h val="0.740372747546445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B prst="angle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1A-44CA-B05B-3DEE3C802C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1A-44CA-B05B-3DEE3C802C2B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51A-44CA-B05B-3DEE3C802C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51A-44CA-B05B-3DEE3C802C2B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51A-44CA-B05B-3DEE3C802C2B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51A-44CA-B05B-3DEE3C802C2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51A-44CA-B05B-3DEE3C802C2B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244-48DD-9E54-BA3D849488E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244-48DD-9E54-BA3D849488E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244-48DD-9E54-BA3D849488E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244-48DD-9E54-BA3D849488E1}"/>
              </c:ext>
            </c:extLst>
          </c:dPt>
          <c:dLbls>
            <c:dLbl>
              <c:idx val="11"/>
              <c:layout>
                <c:manualLayout>
                  <c:x val="2.5627871390792877E-2"/>
                  <c:y val="6.2010856818377083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0244-48DD-9E54-BA3D849488E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 70056,3 тыс.рублей</c:v>
                </c:pt>
                <c:pt idx="1">
                  <c:v>Национальная безопасность и правоохранительная деятельность 3033,9 тыс.рублей</c:v>
                </c:pt>
                <c:pt idx="2">
                  <c:v>Национальная экономика 25737,4 тыс. рублей</c:v>
                </c:pt>
                <c:pt idx="3">
                  <c:v>Жилищно-коммунальное хозяйство 4740,2 тыс. рублей</c:v>
                </c:pt>
                <c:pt idx="4">
                  <c:v>Образование 232775,6 тыс.рублей</c:v>
                </c:pt>
                <c:pt idx="5">
                  <c:v>Культура, кинематография 62033,7 тыс.рублей</c:v>
                </c:pt>
                <c:pt idx="6">
                  <c:v>Социальная политика 2997,5 тыс.рублей</c:v>
                </c:pt>
                <c:pt idx="7">
                  <c:v>Физическая культура и спорт 6862,9 тыс.рублей</c:v>
                </c:pt>
                <c:pt idx="8">
                  <c:v>Средства массовой информации 1182,3 тыс. рублей</c:v>
                </c:pt>
                <c:pt idx="9">
                  <c:v>Обслуживание государственного (муниципального) долга 13,4 тыс.руб.</c:v>
                </c:pt>
                <c:pt idx="10">
                  <c:v>Межбюджетные трансферты 604,1 тыс.руб.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17.100000000000001</c:v>
                </c:pt>
                <c:pt idx="1">
                  <c:v>0.7</c:v>
                </c:pt>
                <c:pt idx="2">
                  <c:v>6.3</c:v>
                </c:pt>
                <c:pt idx="3">
                  <c:v>1.2</c:v>
                </c:pt>
                <c:pt idx="4">
                  <c:v>56.8</c:v>
                </c:pt>
                <c:pt idx="5">
                  <c:v>15.1</c:v>
                </c:pt>
                <c:pt idx="6">
                  <c:v>0.7</c:v>
                </c:pt>
                <c:pt idx="7">
                  <c:v>1.7</c:v>
                </c:pt>
                <c:pt idx="8">
                  <c:v>0.3</c:v>
                </c:pt>
                <c:pt idx="9">
                  <c:v>0.01</c:v>
                </c:pt>
                <c:pt idx="10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451A-44CA-B05B-3DEE3C802C2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12">
          <a:noFill/>
        </a:ln>
        <a:effectLst/>
      </c:spPr>
    </c:plotArea>
    <c:legend>
      <c:legendPos val="r"/>
      <c:layout>
        <c:manualLayout>
          <c:xMode val="edge"/>
          <c:yMode val="edge"/>
          <c:x val="0.63169288506164334"/>
          <c:y val="3.6999857158728398E-4"/>
          <c:w val="0.35455567680999894"/>
          <c:h val="0.999270411178146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EEECE1">
        <a:alpha val="12000"/>
      </a:srgbClr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7633726585362668"/>
          <c:y val="6.0800734998214694E-2"/>
          <c:w val="0.50170181983747841"/>
          <c:h val="0.9141946392929521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602DD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E59-4676-86C1-00A6933106F0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59-4676-86C1-00A6933106F0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E59-4676-86C1-00A6933106F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59-4676-86C1-00A6933106F0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E59-4676-86C1-00A6933106F0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E59-4676-86C1-00A6933106F0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28,6</a:t>
                    </a:r>
                    <a:endParaRPr lang="en-US" dirty="0"/>
                  </a:p>
                </c:rich>
              </c:tx>
              <c:spPr>
                <a:solidFill>
                  <a:srgbClr val="602DDF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12</a:t>
                    </a:r>
                    <a:endParaRPr lang="en-US" dirty="0"/>
                  </a:p>
                </c:rich>
              </c:tx>
              <c:spPr>
                <a:solidFill>
                  <a:srgbClr val="459BDB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>
                        <a:solidFill>
                          <a:schemeClr val="tx1"/>
                        </a:solidFill>
                      </a:rPr>
                      <a:t>3,7</a:t>
                    </a:r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E59-4676-86C1-00A6933106F0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52,9</a:t>
                    </a:r>
                    <a:endParaRPr lang="en-US" dirty="0"/>
                  </a:p>
                </c:rich>
              </c:tx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E59-4676-86C1-00A6933106F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>
                        <a:solidFill>
                          <a:schemeClr val="tx1"/>
                        </a:solidFill>
                      </a:rPr>
                      <a:t>0,1</a:t>
                    </a:r>
                  </a:p>
                </c:rich>
              </c:tx>
              <c:spPr>
                <a:solidFill>
                  <a:srgbClr val="92D050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E59-4676-86C1-00A6933106F0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>
                        <a:solidFill>
                          <a:schemeClr val="tx1"/>
                        </a:solidFill>
                      </a:rPr>
                      <a:t>2,7</a:t>
                    </a:r>
                  </a:p>
                </c:rich>
              </c:tx>
              <c:spPr>
                <a:solidFill>
                  <a:srgbClr val="FFFF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E59-4676-86C1-00A6933106F0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6"/>
                <c:pt idx="0">
                  <c:v>Администрация Краснопартизанского муниципального района Саратовской области</c:v>
                </c:pt>
                <c:pt idx="1">
                  <c:v>отдел культуры и кино администрации Краснопартизанского муниципального района Саратовской области</c:v>
                </c:pt>
                <c:pt idx="2">
                  <c:v>финансовое управление администрации Краснопартизанского муниципального района Саратовской области</c:v>
                </c:pt>
                <c:pt idx="3">
                  <c:v>отдел образования администрации Краснопартизанского муниципального района Саратовской области</c:v>
                </c:pt>
                <c:pt idx="4">
                  <c:v>Контрольно-счетная комиссия Краснопартизанского муниципального района Саратовской области</c:v>
                </c:pt>
                <c:pt idx="5">
                  <c:v>Централизованная бухгалтерия Краснопартизанского муниципального района Саратовской области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28.6</c:v>
                </c:pt>
                <c:pt idx="1">
                  <c:v>12</c:v>
                </c:pt>
                <c:pt idx="2">
                  <c:v>3.7</c:v>
                </c:pt>
                <c:pt idx="3">
                  <c:v>52.9</c:v>
                </c:pt>
                <c:pt idx="4">
                  <c:v>0.1</c:v>
                </c:pt>
                <c:pt idx="5">
                  <c:v>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E59-4676-86C1-00A6933106F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6"/>
                <c:pt idx="0">
                  <c:v>Администрация Краснопартизанского муниципального района Саратовской области</c:v>
                </c:pt>
                <c:pt idx="1">
                  <c:v>отдел культуры и кино администрации Краснопартизанского муниципального района Саратовской области</c:v>
                </c:pt>
                <c:pt idx="2">
                  <c:v>финансовое управление администрации Краснопартизанского муниципального района Саратовской области</c:v>
                </c:pt>
                <c:pt idx="3">
                  <c:v>отдел образования администрации Краснопартизанского муниципального района Саратовской области</c:v>
                </c:pt>
                <c:pt idx="4">
                  <c:v>Контрольно-счетная комиссия Краснопартизанского муниципального района Саратовской области</c:v>
                </c:pt>
                <c:pt idx="5">
                  <c:v>Централизованная бухгалтерия Краснопартизанского муниципального района Саратовской области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440-4147-87B4-71430D8F0F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381441528"/>
        <c:axId val="379651944"/>
        <c:axId val="0"/>
      </c:bar3DChart>
      <c:catAx>
        <c:axId val="38144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50" b="1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79651944"/>
        <c:crosses val="autoZero"/>
        <c:auto val="1"/>
        <c:lblAlgn val="l"/>
        <c:lblOffset val="100"/>
        <c:noMultiLvlLbl val="0"/>
      </c:catAx>
      <c:valAx>
        <c:axId val="379651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144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7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896320109371359E-4"/>
          <c:y val="2.400188385623067E-3"/>
          <c:w val="0.64355764557208117"/>
          <c:h val="0.973211446934055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EA-4CEB-9D23-1BC82045885E}"/>
              </c:ext>
            </c:extLst>
          </c:dPt>
          <c:dPt>
            <c:idx val="1"/>
            <c:bubble3D val="0"/>
            <c:explosion val="46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16-4746-9ECE-1795BB7EAB87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16-4746-9ECE-1795BB7EAB87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16-4746-9ECE-1795BB7EAB8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16-4746-9ECE-1795BB7EAB87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C16-4746-9ECE-1795BB7EAB87}"/>
              </c:ext>
            </c:extLst>
          </c:dPt>
          <c:dPt>
            <c:idx val="6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2EA-4CEB-9D23-1BC82045885E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2EA-4CEB-9D23-1BC82045885E}"/>
              </c:ext>
            </c:extLst>
          </c:dPt>
          <c:dLbls>
            <c:dLbl>
              <c:idx val="0"/>
              <c:layout>
                <c:manualLayout>
                  <c:x val="-1.0970943278466027E-2"/>
                  <c:y val="-2.78006850091660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EA-4CEB-9D23-1BC82045885E}"/>
                </c:ext>
                <c:ext xmlns:c15="http://schemas.microsoft.com/office/drawing/2012/chart" uri="{CE6537A1-D6FC-4f65-9D91-7224C49458BB}">
                  <c15:layout>
                    <c:manualLayout>
                      <c:w val="9.0037571638737671E-2"/>
                      <c:h val="0.2251892980508334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2.724823039315246E-2"/>
                  <c:y val="1.33180510355403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C16-4746-9ECE-1795BB7EAB8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1995036680024375E-3"/>
                  <c:y val="-4.48453116387570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C16-4746-9ECE-1795BB7EAB8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27086749124483E-3"/>
                  <c:y val="-1.70941331917363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C16-4746-9ECE-1795BB7EAB87}"/>
                </c:ext>
                <c:ext xmlns:c15="http://schemas.microsoft.com/office/drawing/2012/chart" uri="{CE6537A1-D6FC-4f65-9D91-7224C49458BB}">
                  <c15:layout>
                    <c:manualLayout>
                      <c:w val="6.1963248685017958E-2"/>
                      <c:h val="0.12556996157502834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3.1454173498248967E-3"/>
                  <c:y val="7.64046785385124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C16-4746-9ECE-1795BB7EAB87}"/>
                </c:ext>
                <c:ext xmlns:c15="http://schemas.microsoft.com/office/drawing/2012/chart" uri="{CE6537A1-D6FC-4f65-9D91-7224C49458BB}">
                  <c15:layout>
                    <c:manualLayout>
                      <c:w val="5.8976575309216822E-2"/>
                      <c:h val="5.6315117687538385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9.467830058301676E-3"/>
                  <c:y val="2.98117066741795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C16-4746-9ECE-1795BB7EAB87}"/>
                </c:ext>
                <c:ext xmlns:c15="http://schemas.microsoft.com/office/drawing/2012/chart" uri="{CE6537A1-D6FC-4f65-9D91-7224C49458BB}">
                  <c15:layout>
                    <c:manualLayout>
                      <c:w val="6.0926734066108247E-2"/>
                      <c:h val="7.9767981490607792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4.70606952038111E-3"/>
                  <c:y val="-1.89608266793166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72EA-4CEB-9D23-1BC82045885E}"/>
                </c:ext>
                <c:ext xmlns:c15="http://schemas.microsoft.com/office/drawing/2012/chart" uri="{CE6537A1-D6FC-4f65-9D91-7224C49458BB}">
                  <c15:layout>
                    <c:manualLayout>
                      <c:w val="6.3531938525144993E-2"/>
                      <c:h val="7.5061373678927554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2.4503552897209561E-2"/>
                  <c:y val="1.765149206920162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1,7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72EA-4CEB-9D23-1BC82045885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Заработная плата с начислениями </c:v>
                </c:pt>
                <c:pt idx="1">
                  <c:v>Капитальный ремонт,содержание имущества и прочие расходы</c:v>
                </c:pt>
                <c:pt idx="2">
                  <c:v>Увеличение стоимости  материальных запасов </c:v>
                </c:pt>
                <c:pt idx="3">
                  <c:v>Социальное обеспечение</c:v>
                </c:pt>
                <c:pt idx="4">
                  <c:v>Бюджетные инвестиции</c:v>
                </c:pt>
                <c:pt idx="5">
                  <c:v>связь,ТЭР</c:v>
                </c:pt>
                <c:pt idx="6">
                  <c:v>Безвозмездные перечисления государственным и муниципальным организациям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16.600000000000001</c:v>
                </c:pt>
                <c:pt idx="1">
                  <c:v>14.3</c:v>
                </c:pt>
                <c:pt idx="2">
                  <c:v>0.7</c:v>
                </c:pt>
                <c:pt idx="3">
                  <c:v>0.9</c:v>
                </c:pt>
                <c:pt idx="4">
                  <c:v>1.9</c:v>
                </c:pt>
                <c:pt idx="5">
                  <c:v>0.8</c:v>
                </c:pt>
                <c:pt idx="6">
                  <c:v>64.599999999999994</c:v>
                </c:pt>
                <c:pt idx="7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C16-4746-9ECE-1795BB7EAB8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5599846894138236"/>
          <c:y val="0"/>
          <c:w val="0.33474227179935839"/>
          <c:h val="0.98596983669552751"/>
        </c:manualLayout>
      </c:layout>
      <c:overlay val="0"/>
      <c:spPr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 flip="none" rotWithShape="1"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10800000" scaled="1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8236C7-3BD6-47F4-A591-555F8979A13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D7D6EE-20A6-4CCD-9721-1D83570209EB}">
      <dgm:prSet custT="1"/>
      <dgm:spPr>
        <a:solidFill>
          <a:schemeClr val="accent5">
            <a:lumMod val="20000"/>
            <a:lumOff val="80000"/>
            <a:alpha val="50000"/>
          </a:schemeClr>
        </a:solidFill>
      </dgm:spPr>
      <dgm:t>
        <a:bodyPr/>
        <a:lstStyle/>
        <a:p>
          <a:pPr rtl="0"/>
          <a:r>
            <a: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 – 458373,3</a:t>
          </a:r>
          <a:endParaRPr lang="ru-RU" sz="28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8C3050-3C85-40A1-AAD4-CB8478FE1300}" type="parTrans" cxnId="{1F958A73-427B-47E1-957D-6B0A26C84C14}">
      <dgm:prSet/>
      <dgm:spPr/>
      <dgm:t>
        <a:bodyPr/>
        <a:lstStyle/>
        <a:p>
          <a:endParaRPr lang="ru-RU"/>
        </a:p>
      </dgm:t>
    </dgm:pt>
    <dgm:pt modelId="{37159EAC-3BE3-4186-8A8E-066A4D2B8E30}" type="sibTrans" cxnId="{1F958A73-427B-47E1-957D-6B0A26C84C14}">
      <dgm:prSet/>
      <dgm:spPr/>
      <dgm:t>
        <a:bodyPr/>
        <a:lstStyle/>
        <a:p>
          <a:endParaRPr lang="ru-RU"/>
        </a:p>
      </dgm:t>
    </dgm:pt>
    <dgm:pt modelId="{332F1943-20F4-4BC4-98F5-F19FA483E599}" type="pres">
      <dgm:prSet presAssocID="{718236C7-3BD6-47F4-A591-555F8979A13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3D4A9B-E907-4CD1-BF23-7F0D1FEF637E}" type="pres">
      <dgm:prSet presAssocID="{5DD7D6EE-20A6-4CCD-9721-1D83570209EB}" presName="circ1TxSh" presStyleLbl="vennNode1" presStyleIdx="0" presStyleCnt="1" custScaleX="241322"/>
      <dgm:spPr>
        <a:prstGeom prst="wedgeRoundRectCallout">
          <a:avLst/>
        </a:prstGeom>
      </dgm:spPr>
      <dgm:t>
        <a:bodyPr/>
        <a:lstStyle/>
        <a:p>
          <a:endParaRPr lang="ru-RU"/>
        </a:p>
      </dgm:t>
    </dgm:pt>
  </dgm:ptLst>
  <dgm:cxnLst>
    <dgm:cxn modelId="{1F958A73-427B-47E1-957D-6B0A26C84C14}" srcId="{718236C7-3BD6-47F4-A591-555F8979A131}" destId="{5DD7D6EE-20A6-4CCD-9721-1D83570209EB}" srcOrd="0" destOrd="0" parTransId="{BA8C3050-3C85-40A1-AAD4-CB8478FE1300}" sibTransId="{37159EAC-3BE3-4186-8A8E-066A4D2B8E30}"/>
    <dgm:cxn modelId="{FC877171-B36D-4341-B5A0-060C70518E27}" type="presOf" srcId="{5DD7D6EE-20A6-4CCD-9721-1D83570209EB}" destId="{1B3D4A9B-E907-4CD1-BF23-7F0D1FEF637E}" srcOrd="0" destOrd="0" presId="urn:microsoft.com/office/officeart/2005/8/layout/venn1"/>
    <dgm:cxn modelId="{AF19B190-99BB-441F-8B14-4FA44F8D4190}" type="presOf" srcId="{718236C7-3BD6-47F4-A591-555F8979A131}" destId="{332F1943-20F4-4BC4-98F5-F19FA483E599}" srcOrd="0" destOrd="0" presId="urn:microsoft.com/office/officeart/2005/8/layout/venn1"/>
    <dgm:cxn modelId="{CCF4E602-8CA1-4CEA-B518-FC1AA707F003}" type="presParOf" srcId="{332F1943-20F4-4BC4-98F5-F19FA483E599}" destId="{1B3D4A9B-E907-4CD1-BF23-7F0D1FEF637E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3FFE00-4BE9-4318-B47A-A6B47E5F2E0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A15DB3-80B4-439A-A144-EC5172FDA4B0}">
      <dgm:prSet custT="1"/>
      <dgm:spPr>
        <a:solidFill>
          <a:schemeClr val="accent5">
            <a:lumMod val="20000"/>
            <a:lumOff val="80000"/>
            <a:alpha val="50000"/>
          </a:schemeClr>
        </a:solidFill>
      </dgm:spPr>
      <dgm:t>
        <a:bodyPr/>
        <a:lstStyle/>
        <a:p>
          <a:pPr rtl="0"/>
          <a:r>
            <a: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Расходы- 474705,1</a:t>
          </a:r>
          <a:endParaRPr lang="ru-RU" sz="28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63C9FD-6FA9-4DF3-8700-6EE6B5EE980D}" type="parTrans" cxnId="{2CBFE76F-27D4-4DC2-B793-41F5470614AF}">
      <dgm:prSet/>
      <dgm:spPr/>
      <dgm:t>
        <a:bodyPr/>
        <a:lstStyle/>
        <a:p>
          <a:endParaRPr lang="ru-RU"/>
        </a:p>
      </dgm:t>
    </dgm:pt>
    <dgm:pt modelId="{82136411-A37D-4D4A-B7B6-782C1B7D346A}" type="sibTrans" cxnId="{2CBFE76F-27D4-4DC2-B793-41F5470614AF}">
      <dgm:prSet/>
      <dgm:spPr/>
      <dgm:t>
        <a:bodyPr/>
        <a:lstStyle/>
        <a:p>
          <a:endParaRPr lang="ru-RU"/>
        </a:p>
      </dgm:t>
    </dgm:pt>
    <dgm:pt modelId="{EB5CDEDF-E80F-4B45-956D-FF3A9B7A7FB0}" type="pres">
      <dgm:prSet presAssocID="{DB3FFE00-4BE9-4318-B47A-A6B47E5F2E0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73F455-1479-4AF9-A778-946C0F0C0D35}" type="pres">
      <dgm:prSet presAssocID="{0DA15DB3-80B4-439A-A144-EC5172FDA4B0}" presName="circ1TxSh" presStyleLbl="vennNode1" presStyleIdx="0" presStyleCnt="1" custScaleX="239031"/>
      <dgm:spPr>
        <a:prstGeom prst="wedgeRoundRectCallout">
          <a:avLst/>
        </a:prstGeom>
      </dgm:spPr>
      <dgm:t>
        <a:bodyPr/>
        <a:lstStyle/>
        <a:p>
          <a:endParaRPr lang="ru-RU"/>
        </a:p>
      </dgm:t>
    </dgm:pt>
  </dgm:ptLst>
  <dgm:cxnLst>
    <dgm:cxn modelId="{E77E0C73-191A-4894-B83C-55DE64A98C69}" type="presOf" srcId="{DB3FFE00-4BE9-4318-B47A-A6B47E5F2E0C}" destId="{EB5CDEDF-E80F-4B45-956D-FF3A9B7A7FB0}" srcOrd="0" destOrd="0" presId="urn:microsoft.com/office/officeart/2005/8/layout/venn1"/>
    <dgm:cxn modelId="{A86D357F-BC73-4D4A-BC62-CA27CBBC4D44}" type="presOf" srcId="{0DA15DB3-80B4-439A-A144-EC5172FDA4B0}" destId="{9773F455-1479-4AF9-A778-946C0F0C0D35}" srcOrd="0" destOrd="0" presId="urn:microsoft.com/office/officeart/2005/8/layout/venn1"/>
    <dgm:cxn modelId="{2CBFE76F-27D4-4DC2-B793-41F5470614AF}" srcId="{DB3FFE00-4BE9-4318-B47A-A6B47E5F2E0C}" destId="{0DA15DB3-80B4-439A-A144-EC5172FDA4B0}" srcOrd="0" destOrd="0" parTransId="{1363C9FD-6FA9-4DF3-8700-6EE6B5EE980D}" sibTransId="{82136411-A37D-4D4A-B7B6-782C1B7D346A}"/>
    <dgm:cxn modelId="{23B85F65-CD59-48F3-9F0F-F371177CA2CE}" type="presParOf" srcId="{EB5CDEDF-E80F-4B45-956D-FF3A9B7A7FB0}" destId="{9773F455-1479-4AF9-A778-946C0F0C0D35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8936C1-614B-4DB7-8590-8D9A23543AF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B3D858-E371-4708-AFD6-9C3C88FE356D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Дефицит-  16331,8</a:t>
          </a:r>
          <a:endParaRPr lang="ru-RU" sz="28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BFE284-6B31-4297-A31F-8BD7A467DBD1}" type="parTrans" cxnId="{0C9B12EB-1892-442C-8AFF-386A020200B4}">
      <dgm:prSet/>
      <dgm:spPr/>
      <dgm:t>
        <a:bodyPr/>
        <a:lstStyle/>
        <a:p>
          <a:endParaRPr lang="ru-RU"/>
        </a:p>
      </dgm:t>
    </dgm:pt>
    <dgm:pt modelId="{CE880456-0917-4595-BFD5-3CBC42F4DFC4}" type="sibTrans" cxnId="{0C9B12EB-1892-442C-8AFF-386A020200B4}">
      <dgm:prSet/>
      <dgm:spPr/>
      <dgm:t>
        <a:bodyPr/>
        <a:lstStyle/>
        <a:p>
          <a:endParaRPr lang="ru-RU"/>
        </a:p>
      </dgm:t>
    </dgm:pt>
    <dgm:pt modelId="{E24189A4-12D6-477E-B2EE-03D64F3D4550}" type="pres">
      <dgm:prSet presAssocID="{D58936C1-614B-4DB7-8590-8D9A23543AF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B30C242-BDAD-4F77-9877-73BEA24BF25B}" type="pres">
      <dgm:prSet presAssocID="{2FB3D858-E371-4708-AFD6-9C3C88FE356D}" presName="horFlow" presStyleCnt="0"/>
      <dgm:spPr/>
    </dgm:pt>
    <dgm:pt modelId="{65785F9C-B54D-46D2-97B1-0AB26C2FC94F}" type="pres">
      <dgm:prSet presAssocID="{2FB3D858-E371-4708-AFD6-9C3C88FE356D}" presName="bigChev" presStyleLbl="node1" presStyleIdx="0" presStyleCnt="1"/>
      <dgm:spPr>
        <a:prstGeom prst="wedgeRoundRectCallout">
          <a:avLst/>
        </a:prstGeom>
      </dgm:spPr>
      <dgm:t>
        <a:bodyPr/>
        <a:lstStyle/>
        <a:p>
          <a:endParaRPr lang="ru-RU"/>
        </a:p>
      </dgm:t>
    </dgm:pt>
  </dgm:ptLst>
  <dgm:cxnLst>
    <dgm:cxn modelId="{D1141033-3795-4165-B931-BC709384A5A0}" type="presOf" srcId="{D58936C1-614B-4DB7-8590-8D9A23543AF7}" destId="{E24189A4-12D6-477E-B2EE-03D64F3D4550}" srcOrd="0" destOrd="0" presId="urn:microsoft.com/office/officeart/2005/8/layout/lProcess3"/>
    <dgm:cxn modelId="{0C9B12EB-1892-442C-8AFF-386A020200B4}" srcId="{D58936C1-614B-4DB7-8590-8D9A23543AF7}" destId="{2FB3D858-E371-4708-AFD6-9C3C88FE356D}" srcOrd="0" destOrd="0" parTransId="{E9BFE284-6B31-4297-A31F-8BD7A467DBD1}" sibTransId="{CE880456-0917-4595-BFD5-3CBC42F4DFC4}"/>
    <dgm:cxn modelId="{F47A1BC9-BFFD-497D-9854-8B9821867368}" type="presOf" srcId="{2FB3D858-E371-4708-AFD6-9C3C88FE356D}" destId="{65785F9C-B54D-46D2-97B1-0AB26C2FC94F}" srcOrd="0" destOrd="0" presId="urn:microsoft.com/office/officeart/2005/8/layout/lProcess3"/>
    <dgm:cxn modelId="{797E2697-23CD-4FF3-8C7D-BF2600E21A55}" type="presParOf" srcId="{E24189A4-12D6-477E-B2EE-03D64F3D4550}" destId="{5B30C242-BDAD-4F77-9877-73BEA24BF25B}" srcOrd="0" destOrd="0" presId="urn:microsoft.com/office/officeart/2005/8/layout/lProcess3"/>
    <dgm:cxn modelId="{E93255B8-24FD-4DB7-B594-51DE1279EB7A}" type="presParOf" srcId="{5B30C242-BDAD-4F77-9877-73BEA24BF25B}" destId="{65785F9C-B54D-46D2-97B1-0AB26C2FC94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A69C5C-BBAA-4683-846D-8A18CEEC739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BAA002-E411-4A21-A943-A6F096EE853F}" type="pres">
      <dgm:prSet presAssocID="{A5A69C5C-BBAA-4683-846D-8A18CEEC739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97C40AE-14B8-43FE-8976-FFBD78E36065}" type="presOf" srcId="{A5A69C5C-BBAA-4683-846D-8A18CEEC739C}" destId="{D7BAA002-E411-4A21-A943-A6F096EE853F}" srcOrd="0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67F52-4090-43E4-9DEA-AFF6F4EB84E5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9"/>
            <a:ext cx="7941310" cy="305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09457-0753-4FAA-88DE-606C3DF2AD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892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00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861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915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47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F79F7-EE95-49A5-B323-BB3D1EA699F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60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62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58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71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623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20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801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023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153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117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55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39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29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980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652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37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35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72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814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112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804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511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3172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6456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4518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4905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170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09457-0753-4FAA-88DE-606C3DF2AD06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1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64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2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3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1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23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69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9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69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73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4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21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82B4E-BB9D-476B-8A90-B803A07FA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223096"/>
      </p:ext>
    </p:extLst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4C4EC"/>
            </a:gs>
            <a:gs pos="21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BCED1-16F0-4808-8265-F06E18AD82D2}" type="datetimeFigureOut">
              <a:rPr lang="ru-RU" smtClean="0"/>
              <a:pPr/>
              <a:t>19.05.2025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3503C-63A3-4366-8583-A3D85303C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96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9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2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8.docx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9.docx"/><Relationship Id="rId10" Type="http://schemas.openxmlformats.org/officeDocument/2006/relationships/image" Target="../media/image27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10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4149080"/>
            <a:ext cx="4464496" cy="2554545"/>
          </a:xfrm>
          <a:prstGeom prst="rect">
            <a:avLst/>
          </a:prstGeom>
          <a:gradFill>
            <a:gsLst>
              <a:gs pos="4900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бюджета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Краснопартизанского 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Саратовской области          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700808"/>
            <a:ext cx="1296144" cy="1080120"/>
          </a:xfrm>
          <a:prstGeom prst="rect">
            <a:avLst/>
          </a:prstGeom>
          <a:gradFill>
            <a:gsLst>
              <a:gs pos="46420">
                <a:schemeClr val="accent1"/>
              </a:gs>
              <a:gs pos="0">
                <a:srgbClr val="D4C4EC"/>
              </a:gs>
              <a:gs pos="21000">
                <a:srgbClr val="00B0F0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66" y="0"/>
            <a:ext cx="3630734" cy="27809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34" y="-4763"/>
            <a:ext cx="4237132" cy="27809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149080"/>
            <a:ext cx="1907704" cy="27089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" y="4149080"/>
            <a:ext cx="2755338" cy="2741817"/>
          </a:xfrm>
          <a:prstGeom prst="rect">
            <a:avLst/>
          </a:prstGeom>
        </p:spPr>
      </p:pic>
      <p:sp>
        <p:nvSpPr>
          <p:cNvPr id="3" name="AutoShape 2" descr="C:\Users\User\Desktop\%D1%84%D0%BE%D1%82%D0%BE %D0%B4%D0%BB%D1%8F %D0%B1%D1%8E%D0%B4%D0%B6%D0%B5%D1%82%D0%B0 %D0%B4%D0%BB%D1%8F %D0%B3%D1%80%D0%B0%D0%B6%D0%B4%D0%B0%D0%BD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1800" y="2776163"/>
            <a:ext cx="4464496" cy="230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200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0656" y="271835"/>
            <a:ext cx="8405564" cy="645720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lvl="0" algn="just" fontAlgn="base">
              <a:spcAft>
                <a:spcPct val="0"/>
              </a:spcAft>
            </a:pPr>
            <a:r>
              <a:rPr lang="ru-RU" altLang="ru-RU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pPr lvl="0" algn="just" fontAlgn="base">
              <a:spcAft>
                <a:spcPct val="0"/>
              </a:spcAft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endParaRPr lang="ru-RU" altLang="ru-RU" sz="32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</a:pPr>
            <a:r>
              <a:rPr lang="ru-RU" altLang="ru-RU" sz="19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- это упрощенная версия бюджетного документа, которая использует неформальный язык и доступные форматы, чтобы облегчить для граждан понимание бюджета, объяснить им планы и действия органов местного самоуправления во время бюджетного года и показать формы возможного взаимодействия по вопросам расходования общественных финансов. Граждане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 как для общества в целом, так и для каждой семьи, для каждого человека.</a:t>
            </a:r>
            <a:endParaRPr lang="ru-RU" altLang="ru-RU" sz="1900" b="1" kern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</a:pPr>
            <a:endParaRPr lang="ru-RU" altLang="ru-RU" sz="19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  <a:spcAft>
                <a:spcPct val="0"/>
              </a:spcAft>
            </a:pPr>
            <a:r>
              <a:rPr lang="ru-RU" altLang="ru-RU" sz="19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altLang="ru-RU" sz="19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всех стадиях бюджетного процесса, о плановых показателя бюджета и его исполнении доступна для всех заинтересованных пользователей и размещается на официальном сайте Администрации Краснопартизанского муниципального района</a:t>
            </a:r>
            <a:endParaRPr lang="ru-RU" altLang="ru-RU" sz="19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56" y="116632"/>
            <a:ext cx="840556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6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0591" y="332656"/>
            <a:ext cx="7471742" cy="1011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95" y="0"/>
            <a:ext cx="8800193" cy="6480719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85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3" name="Rectangle 1"/>
          <p:cNvSpPr>
            <a:spLocks noChangeArrowheads="1"/>
          </p:cNvSpPr>
          <p:nvPr/>
        </p:nvSpPr>
        <p:spPr bwMode="auto">
          <a:xfrm>
            <a:off x="-180528" y="-99392"/>
            <a:ext cx="91440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Calibri" pitchFamily="34" charset="-52"/>
                <a:ea typeface="Calibri" pitchFamily="34" charset="-52"/>
                <a:cs typeface="Times New Roman" pitchFamily="18" charset="0"/>
              </a:rPr>
              <a:t> </a:t>
            </a:r>
          </a:p>
          <a:p>
            <a:pPr algn="ctr" eaLnBrk="0" hangingPunct="0"/>
            <a:endParaRPr lang="ru-RU" sz="1600" b="1" dirty="0">
              <a:solidFill>
                <a:schemeClr val="tx2">
                  <a:lumMod val="50000"/>
                </a:schemeClr>
              </a:solidFill>
              <a:latin typeface="Calibri" pitchFamily="34" charset="-52"/>
              <a:ea typeface="Calibri" pitchFamily="34" charset="-52"/>
              <a:cs typeface="Times New Roman" pitchFamily="18" charset="0"/>
            </a:endParaRPr>
          </a:p>
          <a:p>
            <a:pPr algn="ctr" eaLnBrk="0" hangingPunct="0"/>
            <a:endParaRPr lang="ru-RU" sz="1600" b="1" dirty="0">
              <a:solidFill>
                <a:schemeClr val="tx2">
                  <a:lumMod val="50000"/>
                </a:schemeClr>
              </a:solidFill>
              <a:latin typeface="Calibri" pitchFamily="34" charset="-52"/>
              <a:ea typeface="Calibri" pitchFamily="34" charset="-52"/>
              <a:cs typeface="Times New Roman" pitchFamily="18" charset="0"/>
            </a:endParaRPr>
          </a:p>
          <a:p>
            <a:pPr algn="ctr" eaLnBrk="0" hangingPunct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Основные параметры  исполнения бюджета </a:t>
            </a:r>
          </a:p>
          <a:p>
            <a:pPr algn="ctr" eaLnBrk="0" hangingPunct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Краснопартизанского муниципального района </a:t>
            </a:r>
          </a:p>
          <a:p>
            <a:pPr algn="ctr" eaLnBrk="0" hangingPunct="0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за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2024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год.</a:t>
            </a:r>
          </a:p>
          <a:p>
            <a:pPr algn="r" eaLnBrk="0" hangingPunct="0"/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-52"/>
                <a:cs typeface="Times New Roman" panose="02020603050405020304" pitchFamily="18" charset="0"/>
              </a:rPr>
              <a:t>тыс. руб</a:t>
            </a:r>
            <a:r>
              <a:rPr lang="ru-RU" sz="1600" i="1" dirty="0">
                <a:solidFill>
                  <a:schemeClr val="tx2">
                    <a:lumMod val="50000"/>
                  </a:schemeClr>
                </a:solidFill>
                <a:ea typeface="Calibri" pitchFamily="34" charset="-52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50000"/>
                </a:schemeClr>
              </a:solidFill>
              <a:ea typeface="Calibri" pitchFamily="34" charset="-52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76456071"/>
              </p:ext>
            </p:extLst>
          </p:nvPr>
        </p:nvGraphicFramePr>
        <p:xfrm>
          <a:off x="5652120" y="2302526"/>
          <a:ext cx="3096344" cy="98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48894798"/>
              </p:ext>
            </p:extLst>
          </p:nvPr>
        </p:nvGraphicFramePr>
        <p:xfrm>
          <a:off x="6516216" y="3719262"/>
          <a:ext cx="2232248" cy="933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99474922"/>
              </p:ext>
            </p:extLst>
          </p:nvPr>
        </p:nvGraphicFramePr>
        <p:xfrm>
          <a:off x="6228184" y="5085184"/>
          <a:ext cx="2304256" cy="1304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9"/>
            <a:ext cx="601216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1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71600" y="252030"/>
            <a:ext cx="7473900" cy="114763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</a:t>
            </a:r>
          </a:p>
          <a:p>
            <a:pPr marL="45720" indent="0" algn="ctr">
              <a:buNone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Краснопартизанского муниципального района </a:t>
            </a:r>
          </a:p>
          <a:p>
            <a:pPr marL="45720" indent="0" algn="ctr">
              <a:buNone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 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54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4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54820" y="3244334"/>
            <a:ext cx="234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275918044"/>
              </p:ext>
            </p:extLst>
          </p:nvPr>
        </p:nvGraphicFramePr>
        <p:xfrm flipV="1">
          <a:off x="7812360" y="7489016"/>
          <a:ext cx="1605248" cy="1700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Двойная волна 4"/>
          <p:cNvSpPr/>
          <p:nvPr/>
        </p:nvSpPr>
        <p:spPr>
          <a:xfrm>
            <a:off x="2051720" y="1449741"/>
            <a:ext cx="3806702" cy="914400"/>
          </a:xfrm>
          <a:prstGeom prst="doubleWave">
            <a:avLst/>
          </a:prstGeom>
          <a:solidFill>
            <a:srgbClr val="D4C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Двойная волна 9"/>
          <p:cNvSpPr/>
          <p:nvPr/>
        </p:nvSpPr>
        <p:spPr>
          <a:xfrm>
            <a:off x="5153818" y="2479184"/>
            <a:ext cx="3450630" cy="914400"/>
          </a:xfrm>
          <a:prstGeom prst="doubleWave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Двойная волна 10"/>
          <p:cNvSpPr/>
          <p:nvPr/>
        </p:nvSpPr>
        <p:spPr>
          <a:xfrm>
            <a:off x="5508104" y="4758153"/>
            <a:ext cx="3384376" cy="914400"/>
          </a:xfrm>
          <a:prstGeom prst="doubleWave">
            <a:avLst/>
          </a:prstGeom>
          <a:solidFill>
            <a:srgbClr val="D4C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003653" y="1364570"/>
            <a:ext cx="1327056" cy="10320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План-69417,8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537565" y="1399662"/>
            <a:ext cx="1354915" cy="950270"/>
          </a:xfrm>
          <a:prstGeom prst="ellipse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факт-72409,9</a:t>
            </a:r>
          </a:p>
        </p:txBody>
      </p:sp>
      <p:sp>
        <p:nvSpPr>
          <p:cNvPr id="15" name="Овал 14"/>
          <p:cNvSpPr/>
          <p:nvPr/>
        </p:nvSpPr>
        <p:spPr>
          <a:xfrm>
            <a:off x="7573569" y="3613666"/>
            <a:ext cx="1440160" cy="914400"/>
          </a:xfrm>
          <a:prstGeom prst="ellipse">
            <a:avLst/>
          </a:prstGeom>
          <a:solidFill>
            <a:srgbClr val="D4C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Факт-12765,0</a:t>
            </a:r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890549" y="3588071"/>
            <a:ext cx="144016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План-18758,1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703840" y="5871374"/>
            <a:ext cx="1440160" cy="914400"/>
          </a:xfrm>
          <a:prstGeom prst="ellipse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Факт-373198,5</a:t>
            </a:r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858422" y="5791800"/>
            <a:ext cx="1472287" cy="99397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План-373645,0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" y="2564904"/>
            <a:ext cx="4849344" cy="423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7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b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48282274"/>
              </p:ext>
            </p:extLst>
          </p:nvPr>
        </p:nvGraphicFramePr>
        <p:xfrm>
          <a:off x="792000" y="1844824"/>
          <a:ext cx="784800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15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57405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Краснопартизанского муниципального района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07073779"/>
              </p:ext>
            </p:extLst>
          </p:nvPr>
        </p:nvGraphicFramePr>
        <p:xfrm>
          <a:off x="422080" y="1412776"/>
          <a:ext cx="8748464" cy="698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7468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57405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Краснопартизанского муниципального района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59853682"/>
              </p:ext>
            </p:extLst>
          </p:nvPr>
        </p:nvGraphicFramePr>
        <p:xfrm>
          <a:off x="827584" y="1690689"/>
          <a:ext cx="8136904" cy="490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013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65126"/>
            <a:ext cx="7831782" cy="61560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налоговых и неналоговых доходов бюджета Краснопартизанского муниципального района за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(тыс.руб.)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267516"/>
              </p:ext>
            </p:extLst>
          </p:nvPr>
        </p:nvGraphicFramePr>
        <p:xfrm>
          <a:off x="395536" y="1124744"/>
          <a:ext cx="8119813" cy="549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84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383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383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383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1313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вида доходов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исполнения к уточненному плану ниже 95%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9784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доходы, в том числе: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71546,6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74538,7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271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30601,0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30601,0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978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6887,4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8033,5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271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Патентная система налогообложения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1106,6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1106,6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988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17551,2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17551,2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684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13271,7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15117,7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992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2128,8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2128,8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13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675528"/>
              </p:ext>
            </p:extLst>
          </p:nvPr>
        </p:nvGraphicFramePr>
        <p:xfrm>
          <a:off x="539552" y="341652"/>
          <a:ext cx="8352928" cy="625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45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298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8018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</a:t>
                      </a:r>
                      <a:r>
                        <a:rPr lang="ru-RU" sz="1600" b="1" i="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доходы, в том числе:</a:t>
                      </a:r>
                      <a:endParaRPr lang="ru-RU" sz="1600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16629,3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10636,2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011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Арендная плата за земельные участки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2012,4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2012,4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011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845,9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845,9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016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3231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Платные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и компенсации затрат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3109,6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3109,6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011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имущества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1810,4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1810,4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4410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8052,7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2059,5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3231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748,3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748,3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4449"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0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47664" y="155507"/>
            <a:ext cx="648072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683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8325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на одного жителя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8325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бюджета Краснопартизанского муниципального района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(тыс. руб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8325" algn="l"/>
              </a:tabLst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892228"/>
              </p:ext>
            </p:extLst>
          </p:nvPr>
        </p:nvGraphicFramePr>
        <p:xfrm>
          <a:off x="251520" y="1268760"/>
          <a:ext cx="8424935" cy="511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467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4" y="4331523"/>
            <a:ext cx="2241421" cy="2414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64081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5682"/>
            <a:ext cx="8208912" cy="107209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исполнения расходов за </a:t>
            </a:r>
            <a:b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6" name="Объект 26">
            <a:extLst>
              <a:ext uri="{FF2B5EF4-FFF2-40B4-BE49-F238E27FC236}">
                <a16:creationId xmlns:a16="http://schemas.microsoft.com/office/drawing/2014/main" xmlns="" id="{32C0D9F0-5416-410C-8641-2A2E39E92B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313634"/>
              </p:ext>
            </p:extLst>
          </p:nvPr>
        </p:nvGraphicFramePr>
        <p:xfrm>
          <a:off x="3851920" y="1188722"/>
          <a:ext cx="5184575" cy="5669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9833"/>
            <a:ext cx="3851920" cy="57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35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2687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расходной части бюджета Краснопартизанского муниципального района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год,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12781"/>
              </p:ext>
            </p:extLst>
          </p:nvPr>
        </p:nvGraphicFramePr>
        <p:xfrm>
          <a:off x="179512" y="1124743"/>
          <a:ext cx="8856983" cy="5658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2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1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933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817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004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28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4006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исполнения к уточненному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плану ниже 95%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325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478617,4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474705,1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8313" marR="8313" marT="8313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2325">
                <a:tc>
                  <a:txBody>
                    <a:bodyPr/>
                    <a:lstStyle/>
                    <a:p>
                      <a:endParaRPr lang="ru-RU" sz="14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695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вопросы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74583,2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74169,8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313" marR="8313" marT="8313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1696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3397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30897,3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30771,1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74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51626"/>
              </p:ext>
            </p:extLst>
          </p:nvPr>
        </p:nvGraphicFramePr>
        <p:xfrm>
          <a:off x="430970" y="332087"/>
          <a:ext cx="8424935" cy="6336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46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85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82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15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56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1167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9296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10387,1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10387,1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95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30678,1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30390,9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0708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3048,0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3046,5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99,97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9409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последствий чрезвычайных ситуаций природного и техногенного характера, гражданская оборона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3048,0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3046,5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99,97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68257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34291,9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31779,8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91,1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943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235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444917"/>
              </p:ext>
            </p:extLst>
          </p:nvPr>
        </p:nvGraphicFramePr>
        <p:xfrm>
          <a:off x="395536" y="288734"/>
          <a:ext cx="8568948" cy="5468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38131">
                <a:tc>
                  <a:txBody>
                    <a:bodyPr/>
                    <a:lstStyle/>
                    <a:p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238,3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165,1</a:t>
                      </a:r>
                      <a:endParaRPr lang="ru-RU" sz="1400" b="0" i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  <a:p>
                      <a:pPr algn="ctr"/>
                      <a:endParaRPr lang="ru-RU" sz="1400" b="0" i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оплата в пределах актов выполненных работ.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588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Водные ресурсы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6267,3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6267,3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176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27543,7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25104,8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91,8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оплата в пределах актов выполненных работ.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4778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44447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4831,6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4831,6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743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502870"/>
              </p:ext>
            </p:extLst>
          </p:nvPr>
        </p:nvGraphicFramePr>
        <p:xfrm>
          <a:off x="286953" y="141371"/>
          <a:ext cx="8605527" cy="6608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5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214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80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991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469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512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77319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4812,7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4812,7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09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252270,0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251513,1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163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40186,7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39980,9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99,78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436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190402,9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189939,8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99,48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6281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15411,8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270,3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15361,8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4202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5998,2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5964,7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98,46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4916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кинематография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89130,5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88976,9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8313" marR="8313" marT="831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609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191846"/>
              </p:ext>
            </p:extLst>
          </p:nvPr>
        </p:nvGraphicFramePr>
        <p:xfrm>
          <a:off x="179512" y="68273"/>
          <a:ext cx="8784974" cy="5091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6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89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20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16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95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12859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66062,5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65982,6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794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23068,0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22994,3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429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4059,6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4010,3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0602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1436,9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1436,9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 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875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722,7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673,4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381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6734,3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6708,8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80322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6734,3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6708,8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394762"/>
              </p:ext>
            </p:extLst>
          </p:nvPr>
        </p:nvGraphicFramePr>
        <p:xfrm>
          <a:off x="179512" y="5112298"/>
          <a:ext cx="8784974" cy="1529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6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589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20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16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95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641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2095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2041,5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2041,5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899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2041,5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2041,5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770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356187"/>
              </p:ext>
            </p:extLst>
          </p:nvPr>
        </p:nvGraphicFramePr>
        <p:xfrm>
          <a:off x="251520" y="745914"/>
          <a:ext cx="8496944" cy="5416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9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375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72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18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79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442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8376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государственного  (муниципального долга)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086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65769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трансферты бюджетам субъектов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Российской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Федерации и муниципальных образований общего характера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7613,5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7613,5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331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7613,5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7613,5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13" marR="8313" marT="8313" marB="0"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40863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478617,4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474705,1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8313" marR="8313" marT="8313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184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исполнение бюджета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общем объеме расходов) в 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главных распорядителей бюджетных средств за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                 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134155"/>
              </p:ext>
            </p:extLst>
          </p:nvPr>
        </p:nvGraphicFramePr>
        <p:xfrm>
          <a:off x="628650" y="365126"/>
          <a:ext cx="8119814" cy="630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0889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Краснопартизанского муниципального района по экономическим статьям</a:t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752079302"/>
              </p:ext>
            </p:extLst>
          </p:nvPr>
        </p:nvGraphicFramePr>
        <p:xfrm>
          <a:off x="457200" y="1692276"/>
          <a:ext cx="8075240" cy="460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818453"/>
      </p:ext>
    </p:extLst>
  </p:cSld>
  <p:clrMapOvr>
    <a:masterClrMapping/>
  </p:clrMapOvr>
  <p:transition advTm="5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idx="1"/>
          </p:nvPr>
        </p:nvSpPr>
        <p:spPr>
          <a:xfrm>
            <a:off x="1187624" y="549275"/>
            <a:ext cx="7632848" cy="630872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1000">
                <a:schemeClr val="accent1">
                  <a:lumMod val="45000"/>
                  <a:lumOff val="5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Основную часть расходов бюджета Краснопартизанского муниципального района составляют: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расходы на образование, которые включают в себя расходы на оплату труда учителей, воспитателей в школах, детских садах, педагогов в учреждениях дополнительного образования, расходы на содержание зданий, ремонт и приобретение оборудования и др.;</a:t>
            </a:r>
          </a:p>
          <a:p>
            <a:pPr algn="just" eaLnBrk="1" hangingPunct="1">
              <a:lnSpc>
                <a:spcPct val="10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культуру и кинематографию, которые включают в себя расходы на оплату труда работников учреждений культуры, расходы на содержание здания, проведение культурно-массовых мероприятий и др.;</a:t>
            </a: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национальную экономику, которые включают в себя расходы на сельское хозяйство и рыболовство, и содержание  автомобильных дорог;</a:t>
            </a:r>
          </a:p>
          <a:p>
            <a:pPr algn="just">
              <a:lnSpc>
                <a:spcPct val="80000"/>
              </a:lnSpc>
              <a:buFontTx/>
              <a:buChar char="-"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общегосударственные вопросы, которые включают в себя расходы на оплату труда муниципальных служащих, расходы на содержание службы материально-технического обеспечения;</a:t>
            </a: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физкультуру и спорт, которые включают в себя расходы на проведение спортивных мероприятий, содержание спортивных объектов; </a:t>
            </a: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на социальную политику включают в себя расходы на выплату гражданам субсидий на оплату жилищно-коммунальных услуг, выплаты компенсации родительской платы за присмотр и уход за детьми в детских садах; </a:t>
            </a:r>
          </a:p>
          <a:p>
            <a:pPr algn="just">
              <a:lnSpc>
                <a:spcPct val="80000"/>
              </a:lnSpc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национальную безопасность, которые включают в себя расходы на содержание единой дежурной диспетчерской службы. </a:t>
            </a:r>
          </a:p>
          <a:p>
            <a:pPr algn="just">
              <a:lnSpc>
                <a:spcPct val="80000"/>
              </a:lnSpc>
              <a:buFontTx/>
              <a:buChar char="-"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sz="1900" dirty="0"/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sz="19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1187624" cy="7920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1187624" cy="9361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4175"/>
            <a:ext cx="1152070" cy="7824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2" y="3610279"/>
            <a:ext cx="1159242" cy="6037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4014"/>
            <a:ext cx="1187623" cy="7271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5" y="4941166"/>
            <a:ext cx="1152070" cy="7920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65" y="367401"/>
            <a:ext cx="1125605" cy="7640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84" y="5726182"/>
            <a:ext cx="1169753" cy="8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6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21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216733"/>
              </p:ext>
            </p:extLst>
          </p:nvPr>
        </p:nvGraphicFramePr>
        <p:xfrm>
          <a:off x="323529" y="404662"/>
          <a:ext cx="8568952" cy="6048673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64131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0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20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16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134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714" marR="6714" marT="6714" marB="0" anchor="b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14" marR="6714" marT="6714" marB="0" anchor="b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</a:t>
                      </a:r>
                      <a:r>
                        <a:rPr kumimoji="0" lang="ru-RU" sz="10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         </a:t>
                      </a:r>
                      <a:r>
                        <a:rPr kumimoji="0" lang="ru-RU" sz="10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3968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 муниципальных общеобразовательных учреждений, не сдавших единый государственный экзамен, в общей численности выпускников  муниципальных общеобразовательных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3262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заработной платы работников  муниципальных учреждений культуры и искусства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42,0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42,0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9363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заработной платы работников муниципальных общеобразовательных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8180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размер заработной платы работников муниципальных дошкольных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41175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общеобразовательных учреждений, соответствующих современным требованиям обучения, в общем количестве муниципальных общеобразовательных учреждений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28666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муниципальных образовательных учреждений, реализующих программы общего образования, имеющих физкультурный зал, в общей численности  муниципальных образовательных учреждений, реализующих программы общего образования 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9351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детей дошкольного возраста местами в дошкольных образовательных учреждениях 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8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93365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введенного жилищного строительства, в том числе индивидуальной застройки на территории Краснопартизанского муниципального района.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all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379,4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all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379,4</a:t>
                      </a:r>
                      <a:endParaRPr kumimoji="0" lang="ru-RU" sz="1200" b="1" i="0" u="none" strike="noStrike" cap="all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4" marR="6714" marT="6714" marB="0" horzOverflow="overflow">
                    <a:solidFill>
                      <a:srgbClr val="D4C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689314"/>
      </p:ext>
    </p:extLst>
  </p:cSld>
  <p:clrMapOvr>
    <a:masterClrMapping/>
  </p:clrMapOvr>
  <p:transition spd="slow" advTm="5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 долга </a:t>
            </a:r>
            <a:b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01.01.2025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804432"/>
              </p:ext>
            </p:extLst>
          </p:nvPr>
        </p:nvGraphicFramePr>
        <p:xfrm>
          <a:off x="2239963" y="1552575"/>
          <a:ext cx="6405562" cy="464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1" name="Document" r:id="rId5" imgW="6030356" imgH="4369798" progId="Word.Document.12">
                  <p:embed/>
                </p:oleObj>
              </mc:Choice>
              <mc:Fallback>
                <p:oleObj name="Document" r:id="rId5" imgW="6030356" imgH="43697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9963" y="1552575"/>
                        <a:ext cx="6405562" cy="4641850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6" y="1552575"/>
            <a:ext cx="2211881" cy="307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80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562" y="188640"/>
            <a:ext cx="8709917" cy="1296144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на реализацию муниципальных программ Краснопартизанского  </a:t>
            </a:r>
            <a:b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муниципального района  </a:t>
            </a:r>
            <a:r>
              <a:rPr lang="ru-RU" alt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                 </a:t>
            </a: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9068124"/>
              </p:ext>
            </p:extLst>
          </p:nvPr>
        </p:nvGraphicFramePr>
        <p:xfrm>
          <a:off x="1763688" y="1196752"/>
          <a:ext cx="7488832" cy="6058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" name="Document" r:id="rId5" imgW="10078409" imgH="7367004" progId="Word.Document.12">
                  <p:embed/>
                </p:oleObj>
              </mc:Choice>
              <mc:Fallback>
                <p:oleObj name="Document" r:id="rId5" imgW="10078409" imgH="736700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3688" y="1196752"/>
                        <a:ext cx="7488832" cy="6058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1763688" cy="15121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" y="4149080"/>
            <a:ext cx="1763688" cy="13681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3" y="2923882"/>
            <a:ext cx="1747529" cy="13692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4398"/>
            <a:ext cx="1763688" cy="11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61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62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целевых показателях (индикаторах) по муниципальным программам (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годы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6171289"/>
              </p:ext>
            </p:extLst>
          </p:nvPr>
        </p:nvGraphicFramePr>
        <p:xfrm>
          <a:off x="628650" y="1340769"/>
          <a:ext cx="7886700" cy="4435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92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82795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91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Фактическое значение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Плановый показатель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Фактическое значение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9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758">
                <a:tc gridSpan="6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малого и среднего предпринимательства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754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индивидуальных предпринимателей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63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рабочих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942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налоговых поступлений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5266">
                <a:tc gridSpan="6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«Молодежь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913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доли молодёжи, принимающей участие в творческих, спортивных, культурных и других мероприятиях, в общей численности молодёжи района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2836">
                <a:tc gridSpan="6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07183"/>
              </p:ext>
            </p:extLst>
          </p:nvPr>
        </p:nvGraphicFramePr>
        <p:xfrm>
          <a:off x="628650" y="5301208"/>
          <a:ext cx="788670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92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445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82232"/>
              </p:ext>
            </p:extLst>
          </p:nvPr>
        </p:nvGraphicFramePr>
        <p:xfrm>
          <a:off x="755576" y="332657"/>
          <a:ext cx="7903790" cy="2736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69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22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71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96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77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29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903">
                <a:tc gridSpan="5">
                  <a:txBody>
                    <a:bodyPr/>
                    <a:lstStyle/>
                    <a:p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культуры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Число посещений культурных мероприятий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77855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102535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102535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76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детей, привлекаемых к участию в творческих мероприятиях в возрасте от 7 лет до 17 лет (от общего количества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обучающихся(789 чел) 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5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765123"/>
              </p:ext>
            </p:extLst>
          </p:nvPr>
        </p:nvGraphicFramePr>
        <p:xfrm>
          <a:off x="772665" y="3428999"/>
          <a:ext cx="7886700" cy="288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53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10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6316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«Профилактика правонарушений, преступлений и противодействие незаконному обороту наркотических средств на территории Краснопартизанского муниципального района»</a:t>
                      </a:r>
                      <a:endParaRPr lang="ru-RU" sz="13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169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Общее количество совершенных преступлений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688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преступлений, совершенных несовершеннолетними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6883"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преступлений в сфере незаконного оборота наркотиков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169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170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986911"/>
              </p:ext>
            </p:extLst>
          </p:nvPr>
        </p:nvGraphicFramePr>
        <p:xfrm>
          <a:off x="628650" y="404664"/>
          <a:ext cx="7886700" cy="6123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467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образования Краснопартизанского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7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2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дошкольных учреждений, внедряющих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нового поколения;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4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обучающихся образовательных учреж­дений, занятых в реализации социально зна­чимых проектов (в процентах от общего ко­личества обучающихся);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16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обучающихся, занятых в системе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внут­ри школьного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дополнительного образования (в процентах от общего количества обучаю­щихся);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общеобразовательных учреждений, отвечаю­щих современным требованиям;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73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специалистов (психологи, логопеды, соци­альные педагоги и др.), прошедших курсы повышения квалификации и переподготовки по вопросам внедрения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здоровье сберегающих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технологий;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22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школьников, получающих горячее питание;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95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729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доли: пищеблоков общеобразовательных учрежде­ний, соответствующих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санитарно-гигиени­ческим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нормам и требованиям;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194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доли: участие детей в школьных, региональных, всероссийских этапах олимпиады школьников.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104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выпускников учреждений среднего (полного) общего образования, подтвердивших годовые отметки по результатам единого государст­венного экзамена;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783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474692"/>
              </p:ext>
            </p:extLst>
          </p:nvPr>
        </p:nvGraphicFramePr>
        <p:xfrm>
          <a:off x="611560" y="116632"/>
          <a:ext cx="7886700" cy="6368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7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обучающихся 9-х классов, участвующих в не­зависимой форме государственной (итоговой) аттестации;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4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обучающихся 4-х классов, участвующих в не­зависимых процедурах оценки учебных дос­тижений;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16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доли педагогических работников, аттестованных с использованием стандартизированных кон­трольных измерительных материалов;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снижение доли: выпускников учреждений среднего (полного) общего образования, получивших по результа­там единого государственного экзамена отметки ниже годовых;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3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показатель обеспеченности детей развитием физической культурой и спортом;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2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 доли детей  дошкольного возраста, имеющих возможность получать услуги дошкольного образования от общего количества детей в возрасте от 1,5 до 7 лет;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37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оказание консультативной помощи родителям (законным представителям) и детям, не посещающим дошкольное образовательное учреждение, для обеспечения равных стартовых возможностей при поступлении в общеобразовательные учреждения;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26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19420">
                <a:tc>
                  <a:txBody>
                    <a:bodyPr/>
                    <a:lstStyle/>
                    <a:p>
                      <a:pPr indent="454025" algn="just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от общего числа обучаемых в учреждениях дополнительного образования, привлекаемых к участию в мероприятиях, процент;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104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число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учащихся в учреждениях дополнительного образования, 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698</a:t>
                      </a:r>
                      <a:endParaRPr lang="ru-RU" sz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endParaRPr lang="ru-RU" sz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478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478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523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721947"/>
              </p:ext>
            </p:extLst>
          </p:nvPr>
        </p:nvGraphicFramePr>
        <p:xfrm>
          <a:off x="395536" y="404664"/>
          <a:ext cx="7886700" cy="3168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 в возрасте от 5 до 18 лет, получающих дополнительное образование с использованием сертификата дополнительного образования, процент;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детей в возрасте от 5 до 18 лет, использующих сертификаты дополнительного образования в статусе сертификатов персонифицированного финансирования;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общеобразовательных учреждений, внедривших целевую модель цифровой образовательной среды в отчетном году, процент;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9588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20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520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общеобразовательных учреждений, внедривших целевую модель цифровой образовательной среды в отчетном финансовом году, единица.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588" y="6041660"/>
            <a:ext cx="1224136" cy="7920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828" y="4329100"/>
            <a:ext cx="3096344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12" y="3575505"/>
            <a:ext cx="1977400" cy="150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43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104959"/>
              </p:ext>
            </p:extLst>
          </p:nvPr>
        </p:nvGraphicFramePr>
        <p:xfrm>
          <a:off x="628650" y="260648"/>
          <a:ext cx="8047806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916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481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местного самоуправления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36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муниципальных служащих в администрациях муниципальных образований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района,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проходивших переподготовку и (или) повышение квалификации не реже одного раза в три 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28650" y="2315306"/>
            <a:ext cx="804780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406274"/>
              </p:ext>
            </p:extLst>
          </p:nvPr>
        </p:nvGraphicFramePr>
        <p:xfrm>
          <a:off x="624254" y="3080645"/>
          <a:ext cx="812800" cy="205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24254" y="2924944"/>
            <a:ext cx="805220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"Энергосбережение и повышение энергетической эффективности в Краснопартизанском муниципальном районе"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303461"/>
              </p:ext>
            </p:extLst>
          </p:nvPr>
        </p:nvGraphicFramePr>
        <p:xfrm>
          <a:off x="624254" y="3803527"/>
          <a:ext cx="8052203" cy="993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34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5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7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7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7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93625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мероприятий в области энергосбережения и повышения энергетической эффективности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руб.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8320,0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b="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10702,0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10702,0</a:t>
                      </a:r>
                      <a:endParaRPr lang="ru-RU" sz="1200" b="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540761"/>
              </p:ext>
            </p:extLst>
          </p:nvPr>
        </p:nvGraphicFramePr>
        <p:xfrm>
          <a:off x="624254" y="3442086"/>
          <a:ext cx="8052202" cy="205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49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61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01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201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07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83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59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127677"/>
              </p:ext>
            </p:extLst>
          </p:nvPr>
        </p:nvGraphicFramePr>
        <p:xfrm>
          <a:off x="628650" y="404665"/>
          <a:ext cx="7886700" cy="5902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2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293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«Развитие физической культуры и спорта                                                                                                    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 Краснопартизанского района, систематически занимающихся физической культурой и спортом, в общей численности населения района в возрасте с 3 до 79 лет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9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254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«Оформление права собственности на муниципальное имущество  Краснопартизанского муниципального района»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муниципальных объектов недвижимости, в отношении которых планируется осуществить мероприятия по постановке на государственный кадастровый учет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муниципальных объектов недвижимости, право на земельные участки, под которыми планируется зарегистрировать в установленном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порядке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муниципальных объектов недвижимости, право муниципальной собственности на которые планируется зарегистрировать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2936">
                <a:tc gridSpan="5">
                  <a:txBody>
                    <a:bodyPr/>
                    <a:lstStyle/>
                    <a:p>
                      <a:pPr marL="0" indent="0" algn="just" defTabSz="941388">
                        <a:tabLst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"Модернизация и развитие автомобильных дорог общего пользования местного значения по Краснопартизанскому муниципальному району"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590550" indent="0" algn="just"/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12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Протяженность  автомобильных дорог общего пользования местного значения на территории района, км.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358,4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5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106401"/>
              </p:ext>
            </p:extLst>
          </p:nvPr>
        </p:nvGraphicFramePr>
        <p:xfrm>
          <a:off x="628650" y="476250"/>
          <a:ext cx="7886700" cy="442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44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317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«Снижение рисков и смягчение последствий чрезвычайных ситуаций природного и техногенного характера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12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Оборудование единой дежурно-диспетчерской службы муниципального района в соответствии с методическими рекомендациями по организации функционирования единых дежурно-диспетчерских служб муниципальных образований Саратовской области, тыс. руб.</a:t>
                      </a:r>
                      <a:endParaRPr lang="ru-RU" sz="1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268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«Профилактика терроризма и экстремизма в Краснопартизанском муниципальном районе»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58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межнациональных и межконфессиональных конфликтов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зарегистрированных экстремистских акций, в том числе повлекших групповые нарушения общественного порядка и иное осложнение оперативной обстановки</a:t>
                      </a:r>
                      <a:r>
                        <a:rPr lang="ru-RU" sz="1200" dirty="0">
                          <a:solidFill>
                            <a:srgbClr val="DBDBDB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51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DBDBDB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 района, положительно оценивающего состояние межнациональных отношений, от числа опрошенных респондентов, проживающих в районе</a:t>
                      </a:r>
                      <a:endParaRPr lang="ru-RU" sz="1200" dirty="0">
                        <a:solidFill>
                          <a:srgbClr val="DBDBDB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168312"/>
              </p:ext>
            </p:extLst>
          </p:nvPr>
        </p:nvGraphicFramePr>
        <p:xfrm>
          <a:off x="628650" y="5733256"/>
          <a:ext cx="788670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3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30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в СМИ и на официальных страницах в социальных сетях, направленных на профилактику терроризма, экстремизма и укрепление общероссийского гражданского единства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875610"/>
              </p:ext>
            </p:extLst>
          </p:nvPr>
        </p:nvGraphicFramePr>
        <p:xfrm>
          <a:off x="638175" y="4858458"/>
          <a:ext cx="7877176" cy="87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0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88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68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17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747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мероприятий, направленных на гармонизацию межнациональных и межконфессиональных отношений, укрепление общероссийского гражданского единства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Ед.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22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647545"/>
              </p:ext>
            </p:extLst>
          </p:nvPr>
        </p:nvGraphicFramePr>
        <p:xfrm>
          <a:off x="628650" y="188641"/>
          <a:ext cx="7998808" cy="1166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3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85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24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24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207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6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070"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Муниципальная программа "Обеспечение защиты прав потребителей в Краснопартизанском муниципальном районе"</a:t>
                      </a:r>
                      <a:endParaRPr lang="ru-RU" sz="13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7940">
                <a:tc>
                  <a:txBody>
                    <a:bodyPr/>
                    <a:lstStyle/>
                    <a:p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консультаций, полученных потребителями по вопросам нарушения их прав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040452"/>
              </p:ext>
            </p:extLst>
          </p:nvPr>
        </p:nvGraphicFramePr>
        <p:xfrm>
          <a:off x="638195" y="1355209"/>
          <a:ext cx="7989261" cy="777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5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08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7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7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86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77648">
                <a:tc>
                  <a:txBody>
                    <a:bodyPr/>
                    <a:lstStyle/>
                    <a:p>
                      <a:r>
                        <a:rPr lang="ru-RU" sz="1200" b="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потребительских споров, урегулированных в досудебном порядке службами по защите прав потребителей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38082"/>
              </p:ext>
            </p:extLst>
          </p:nvPr>
        </p:nvGraphicFramePr>
        <p:xfrm>
          <a:off x="657224" y="2132857"/>
          <a:ext cx="797023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84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08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17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7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74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r>
                        <a:rPr lang="ru-RU" sz="1200" b="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хозяйствующих субъектов, принявших участие в семинарах- совещаниях по вопросам соблюдения требований законодательства о защите прав потребителей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Ед.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55</a:t>
                      </a:r>
                    </a:p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827417"/>
              </p:ext>
            </p:extLst>
          </p:nvPr>
        </p:nvGraphicFramePr>
        <p:xfrm>
          <a:off x="628627" y="3321577"/>
          <a:ext cx="7998828" cy="1043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51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24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24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20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43527">
                <a:tc>
                  <a:txBody>
                    <a:bodyPr/>
                    <a:lstStyle/>
                    <a:p>
                      <a:r>
                        <a:rPr lang="ru-RU" sz="1200" b="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выпущенных в средствах массовой информации материалов (печатных, видео-, Интернет), касающихся вопросов защиты прав потребителей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4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прогноза социально-экономического развития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2" name="Объект 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315591"/>
              </p:ext>
            </p:extLst>
          </p:nvPr>
        </p:nvGraphicFramePr>
        <p:xfrm>
          <a:off x="249238" y="1412875"/>
          <a:ext cx="8545512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7" name="Document" r:id="rId4" imgW="9266756" imgH="4190581" progId="Word.Document.12">
                  <p:embed/>
                </p:oleObj>
              </mc:Choice>
              <mc:Fallback>
                <p:oleObj name="Document" r:id="rId4" imgW="9266756" imgH="41905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9238" y="1412875"/>
                        <a:ext cx="8545512" cy="387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30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980728"/>
            <a:ext cx="6643650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проекты на территории Краснопартизанского муниципального района за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489991"/>
              </p:ext>
            </p:extLst>
          </p:nvPr>
        </p:nvGraphicFramePr>
        <p:xfrm>
          <a:off x="251521" y="2223000"/>
          <a:ext cx="8568950" cy="423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05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3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23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94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03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38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74818">
                <a:tc gridSpan="4"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3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национальных проектов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</a:p>
                    <a:p>
                      <a:pPr algn="ctr"/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418">
                <a:tc gridSpan="4">
                  <a:txBody>
                    <a:bodyPr/>
                    <a:lstStyle/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1217,2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1217,2</a:t>
                      </a:r>
                      <a:endParaRPr lang="ru-RU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7527">
                <a:tc gridSpan="4"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 «СОВРЕМЕННАЯ ШКОЛА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just"/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оздание 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центров образования 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естественно- научной и технологической направленности</a:t>
                      </a:r>
                      <a:endPara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1217,2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1217,2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4364">
                <a:tc gridSpan="4"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172">
                <a:tc gridSpan="4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 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«КУЛЬТУРА»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29756,0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29756,0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820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поддержка учреждений культуры, находящихся на территории сельских поселений.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29756,0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29756,0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73732"/>
            <a:ext cx="1691680" cy="13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58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ru-RU"/>
              <a:t>                      </a:t>
            </a:r>
            <a:r>
              <a:rPr lang="ru-RU" sz="28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752528"/>
          </a:xfr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Адрес: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413540, Саратовская область, Краснопартизанский район,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            </a:t>
            </a:r>
            <a:r>
              <a:rPr lang="ru-RU" alt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п.г.т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. Горный, </a:t>
            </a:r>
            <a:r>
              <a:rPr lang="ru-RU" altLang="ru-RU" dirty="0" err="1">
                <a:solidFill>
                  <a:schemeClr val="tx1"/>
                </a:solidFill>
                <a:latin typeface="Arial" panose="020B0604020202020204" pitchFamily="34" charset="0"/>
              </a:rPr>
              <a:t>ул.Чапаевская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</a:rPr>
              <a:t>, 28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Тел.: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8(84577) 2-14-19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Факс:</a:t>
            </a: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8(84577) 2-17-58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График работы: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понедельник-пятница: с 8-00 до 17-00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перерыв - с 13-00 до 14-00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График приема граждан начальником: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Каждую пятницу месяца с 9-00 до 10-00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Электронный адрес: </a:t>
            </a:r>
            <a:r>
              <a:rPr lang="ru-RU" sz="2200" b="1" dirty="0"/>
              <a:t>krasnyipartizan.finuprawlenie@yandex.ru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Официальный сайт: </a:t>
            </a: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adminkmr.ru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7274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40000"/>
            <a:lumOff val="60000"/>
          </a:schemeClr>
        </a:solidFill>
      </a:spPr>
      <a:bodyPr rtlCol="0" anchor="ctr"/>
      <a:lstStyle>
        <a:defPPr algn="ctr">
          <a:defRPr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15676</TotalTime>
  <Words>2386</Words>
  <Application>Microsoft Office PowerPoint</Application>
  <PresentationFormat>Экран (4:3)</PresentationFormat>
  <Paragraphs>873</Paragraphs>
  <Slides>36</Slides>
  <Notes>32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Тема Office</vt:lpstr>
      <vt:lpstr>Microsoft Word Document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Безвозмездные поступления 2024 года</vt:lpstr>
      <vt:lpstr>Структура налоговых доходов бюджета Краснопартизанского муниципального района  за 2024 год</vt:lpstr>
      <vt:lpstr>Структура неналоговых доходов бюджета Краснопартизанского муниципального района  за 2024 год</vt:lpstr>
      <vt:lpstr>Исполнение налоговых и неналоговых доходов бюджета Краснопартизанского муниципального района за 2024 год (тыс.руб.)</vt:lpstr>
      <vt:lpstr>Презентация PowerPoint</vt:lpstr>
      <vt:lpstr>Презентация PowerPoint</vt:lpstr>
      <vt:lpstr>Структура исполнения расходов за  2024 год</vt:lpstr>
      <vt:lpstr>Исполнение расходной части бюджета Краснопартизанского муниципального района  за 2024 год, тыс. руб.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Кассовое исполнение бюджета (в общем объеме расходов) в разрезе главных распорядителей бюджетных средств за 2024 год                                                                                                            проценты</vt:lpstr>
      <vt:lpstr>  Структура расходов бюджета Краснопартизанского муниципального района по экономическим статьям на 2024 год </vt:lpstr>
      <vt:lpstr>Презентация PowerPoint</vt:lpstr>
      <vt:lpstr>Презентация PowerPoint</vt:lpstr>
      <vt:lpstr>Объем муниципального  долга  на 01.01.2025 года</vt:lpstr>
      <vt:lpstr>Сведения о расходах бюджета на реализацию муниципальных программ Краснопартизанского                              муниципального района  за 2024 год                 тыс. рублей</vt:lpstr>
      <vt:lpstr>Информация о целевых показателях (индикаторах) по муниципальным программам (2023-2024 годы)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показатели прогноза социально-экономического развития 2024 год</vt:lpstr>
      <vt:lpstr>Социально-значимые проекты на территории Краснопартизанского муниципального района за 2024 год                                                                         тыс. руб.</vt:lpstr>
      <vt:lpstr>                      Контактная информация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User</cp:lastModifiedBy>
  <cp:revision>1075</cp:revision>
  <cp:lastPrinted>2025-05-14T08:12:08Z</cp:lastPrinted>
  <dcterms:created xsi:type="dcterms:W3CDTF">2014-04-07T09:56:44Z</dcterms:created>
  <dcterms:modified xsi:type="dcterms:W3CDTF">2025-05-19T10:29:07Z</dcterms:modified>
</cp:coreProperties>
</file>