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docx" ContentType="application/vnd.openxmlformats-officedocument.wordprocessingml.document"/>
  <Default Extension="vml" ContentType="application/vnd.openxmlformats-officedocument.vmlDrawing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notesSlides/notesSlide6.xml" ContentType="application/vnd.openxmlformats-officedocument.presentationml.notesSlide+xml"/>
  <Override PartName="/ppt/charts/chart2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7.xml" ContentType="application/vnd.openxmlformats-officedocument.presentationml.notesSlide+xml"/>
  <Override PartName="/ppt/charts/chart3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4.xml" ContentType="application/vnd.openxmlformats-officedocument.drawingml.chart+xml"/>
  <Override PartName="/ppt/theme/themeOverride2.xml" ContentType="application/vnd.openxmlformats-officedocument.themeOverride+xml"/>
  <Override PartName="/ppt/notesSlides/notesSlide11.xml" ContentType="application/vnd.openxmlformats-officedocument.presentationml.notesSlide+xml"/>
  <Override PartName="/ppt/charts/chart5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charts/chart6.xml" ContentType="application/vnd.openxmlformats-officedocument.drawingml.chart+xml"/>
  <Override PartName="/ppt/notesSlides/notesSlide18.xml" ContentType="application/vnd.openxmlformats-officedocument.presentationml.notesSlide+xml"/>
  <Override PartName="/ppt/charts/chart7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83" r:id="rId1"/>
  </p:sldMasterIdLst>
  <p:notesMasterIdLst>
    <p:notesMasterId r:id="rId41"/>
  </p:notesMasterIdLst>
  <p:sldIdLst>
    <p:sldId id="258" r:id="rId2"/>
    <p:sldId id="261" r:id="rId3"/>
    <p:sldId id="305" r:id="rId4"/>
    <p:sldId id="262" r:id="rId5"/>
    <p:sldId id="273" r:id="rId6"/>
    <p:sldId id="268" r:id="rId7"/>
    <p:sldId id="272" r:id="rId8"/>
    <p:sldId id="299" r:id="rId9"/>
    <p:sldId id="289" r:id="rId10"/>
    <p:sldId id="290" r:id="rId11"/>
    <p:sldId id="274" r:id="rId12"/>
    <p:sldId id="256" r:id="rId13"/>
    <p:sldId id="287" r:id="rId14"/>
    <p:sldId id="288" r:id="rId15"/>
    <p:sldId id="291" r:id="rId16"/>
    <p:sldId id="292" r:id="rId17"/>
    <p:sldId id="293" r:id="rId18"/>
    <p:sldId id="294" r:id="rId19"/>
    <p:sldId id="257" r:id="rId20"/>
    <p:sldId id="264" r:id="rId21"/>
    <p:sldId id="265" r:id="rId22"/>
    <p:sldId id="266" r:id="rId23"/>
    <p:sldId id="275" r:id="rId24"/>
    <p:sldId id="277" r:id="rId25"/>
    <p:sldId id="279" r:id="rId26"/>
    <p:sldId id="284" r:id="rId27"/>
    <p:sldId id="283" r:id="rId28"/>
    <p:sldId id="300" r:id="rId29"/>
    <p:sldId id="301" r:id="rId30"/>
    <p:sldId id="280" r:id="rId31"/>
    <p:sldId id="282" r:id="rId32"/>
    <p:sldId id="302" r:id="rId33"/>
    <p:sldId id="304" r:id="rId34"/>
    <p:sldId id="281" r:id="rId35"/>
    <p:sldId id="286" r:id="rId36"/>
    <p:sldId id="296" r:id="rId37"/>
    <p:sldId id="278" r:id="rId38"/>
    <p:sldId id="295" r:id="rId39"/>
    <p:sldId id="276" r:id="rId40"/>
  </p:sldIdLst>
  <p:sldSz cx="9144000" cy="6858000" type="screen4x3"/>
  <p:notesSz cx="9928225" cy="679767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без заголовка" id="{AEED0090-C09C-42BF-8DBF-C43074DA0F01}">
          <p14:sldIdLst/>
        </p14:section>
        <p14:section name="Раздел по умолчанию" id="{0ED27528-DD7F-4080-AE38-F7F063AAA406}">
          <p14:sldIdLst>
            <p14:sldId id="258"/>
            <p14:sldId id="261"/>
            <p14:sldId id="305"/>
            <p14:sldId id="262"/>
            <p14:sldId id="273"/>
            <p14:sldId id="268"/>
            <p14:sldId id="272"/>
            <p14:sldId id="299"/>
            <p14:sldId id="289"/>
            <p14:sldId id="290"/>
            <p14:sldId id="274"/>
            <p14:sldId id="256"/>
          </p14:sldIdLst>
        </p14:section>
        <p14:section name="исполнение расходов" id="{BAD74F43-14ED-4D50-AD97-8CBB07A2CBD6}">
          <p14:sldIdLst>
            <p14:sldId id="287"/>
            <p14:sldId id="288"/>
            <p14:sldId id="291"/>
            <p14:sldId id="292"/>
            <p14:sldId id="293"/>
            <p14:sldId id="294"/>
            <p14:sldId id="257"/>
            <p14:sldId id="264"/>
            <p14:sldId id="265"/>
            <p14:sldId id="266"/>
          </p14:sldIdLst>
        </p14:section>
        <p14:section name="Раздел без заголовка" id="{8D079DF5-20FD-43BF-B4F5-1DC73FFC3FD7}">
          <p14:sldIdLst>
            <p14:sldId id="275"/>
            <p14:sldId id="277"/>
            <p14:sldId id="279"/>
            <p14:sldId id="284"/>
            <p14:sldId id="283"/>
            <p14:sldId id="300"/>
            <p14:sldId id="301"/>
            <p14:sldId id="280"/>
            <p14:sldId id="282"/>
            <p14:sldId id="302"/>
            <p14:sldId id="304"/>
            <p14:sldId id="281"/>
            <p14:sldId id="286"/>
            <p14:sldId id="296"/>
            <p14:sldId id="278"/>
            <p14:sldId id="295"/>
            <p14:sldId id="276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205" userDrawn="1">
          <p15:clr>
            <a:srgbClr val="A4A3A4"/>
          </p15:clr>
        </p15:guide>
        <p15:guide id="2" pos="292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CCFF"/>
    <a:srgbClr val="459BDB"/>
    <a:srgbClr val="D4C4EC"/>
    <a:srgbClr val="ED7E33"/>
    <a:srgbClr val="F68235"/>
    <a:srgbClr val="F17F33"/>
    <a:srgbClr val="317743"/>
    <a:srgbClr val="6DC3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D113A9D2-9D6B-4929-AA2D-F23B5EE8CBE7}" styleName="Стиль из темы 2 - акцент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8A107856-5554-42FB-B03E-39F5DBC370BA}" styleName="Средний стиль 4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5DA37D80-6434-44D0-A028-1B22A696006F}" styleName="Светлый стиль 3 - акцент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125E5076-3810-47DD-B79F-674D7AD40C01}" styleName="Темный стиль 1 - акцент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14" autoAdjust="0"/>
    <p:restoredTop sz="75428" autoAdjust="0"/>
  </p:normalViewPr>
  <p:slideViewPr>
    <p:cSldViewPr>
      <p:cViewPr varScale="1">
        <p:scale>
          <a:sx n="65" d="100"/>
          <a:sy n="65" d="100"/>
        </p:scale>
        <p:origin x="1548" y="60"/>
      </p:cViewPr>
      <p:guideLst>
        <p:guide orient="horz" pos="2205"/>
        <p:guide pos="292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.xlsx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4.xlsx"/><Relationship Id="rId1" Type="http://schemas.openxmlformats.org/officeDocument/2006/relationships/themeOverride" Target="../theme/themeOverride2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1.658343776963515E-2"/>
          <c:y val="5.1465453734199383E-2"/>
          <c:w val="0.56632116161547985"/>
          <c:h val="0.93064875478342923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Pt>
            <c:idx val="0"/>
            <c:bubble3D val="0"/>
            <c:spPr>
              <a:solidFill>
                <a:srgbClr val="92D05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3C5C-4D46-9316-CDCB64D54F44}"/>
              </c:ext>
            </c:extLst>
          </c:dPt>
          <c:dPt>
            <c:idx val="1"/>
            <c:bubble3D val="0"/>
            <c:spPr>
              <a:solidFill>
                <a:srgbClr val="FF000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3C5C-4D46-9316-CDCB64D54F44}"/>
              </c:ext>
            </c:extLst>
          </c:dPt>
          <c:dPt>
            <c:idx val="2"/>
            <c:bubble3D val="0"/>
            <c:spPr>
              <a:solidFill>
                <a:srgbClr val="00B0F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3C5C-4D46-9316-CDCB64D54F44}"/>
              </c:ext>
            </c:extLst>
          </c:dPt>
          <c:dPt>
            <c:idx val="3"/>
            <c:bubble3D val="0"/>
            <c:spPr>
              <a:solidFill>
                <a:srgbClr val="FFC00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3C5C-4D46-9316-CDCB64D54F44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6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Лист1!$A$2:$A$5</c:f>
              <c:strCache>
                <c:ptCount val="4"/>
                <c:pt idx="0">
                  <c:v>дотации план-80635,8 тыс.руб.; исп.-80635,8  тыс.руб.; 100,0 %; удельный вес 25,6 %</c:v>
                </c:pt>
                <c:pt idx="1">
                  <c:v>субсидии план-46737,4 тыс.руб.; исп.46443,1 тыс.руб.99,4 %; удельный вес 14,8 %</c:v>
                </c:pt>
                <c:pt idx="2">
                  <c:v>субвенции план-139451,5 тыс.руб.; исп.138808,5 тыс.руб.; 99,5 % ; удельный вес 44,1 %</c:v>
                </c:pt>
                <c:pt idx="3">
                  <c:v>иные межбюджетные трансферты план-49384 тыс.руб.; исп.48968,5 тыс.руб.; 99,2 % удельный вес  15,5%</c:v>
                </c:pt>
              </c:strCache>
            </c:strRef>
          </c:cat>
          <c:val>
            <c:numRef>
              <c:f>Лист1!$B$2:$B$5</c:f>
              <c:numCache>
                <c:formatCode>#,##0.00</c:formatCode>
                <c:ptCount val="4"/>
                <c:pt idx="0">
                  <c:v>78845.5</c:v>
                </c:pt>
                <c:pt idx="1">
                  <c:v>51740</c:v>
                </c:pt>
                <c:pt idx="2">
                  <c:v>130470.6</c:v>
                </c:pt>
                <c:pt idx="3">
                  <c:v>33469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3C5C-4D46-9316-CDCB64D54F4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10"/>
        <c:holeSize val="50"/>
      </c:doughnutChart>
    </c:plotArea>
    <c:legend>
      <c:legendPos val="r"/>
      <c:legendEntry>
        <c:idx val="0"/>
        <c:txPr>
          <a:bodyPr/>
          <a:lstStyle/>
          <a:p>
            <a:pPr>
              <a:defRPr sz="16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</c:legendEntry>
      <c:legendEntry>
        <c:idx val="1"/>
        <c:txPr>
          <a:bodyPr/>
          <a:lstStyle/>
          <a:p>
            <a:pPr>
              <a:defRPr sz="16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</c:legendEntry>
      <c:legendEntry>
        <c:idx val="2"/>
        <c:txPr>
          <a:bodyPr/>
          <a:lstStyle/>
          <a:p>
            <a:pPr>
              <a:defRPr sz="16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</c:legendEntry>
      <c:legendEntry>
        <c:idx val="3"/>
        <c:txPr>
          <a:bodyPr/>
          <a:lstStyle/>
          <a:p>
            <a:pPr>
              <a:defRPr sz="16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</c:legendEntry>
      <c:layout>
        <c:manualLayout>
          <c:xMode val="edge"/>
          <c:yMode val="edge"/>
          <c:x val="0.60833739138018916"/>
          <c:y val="1.5935734940756074E-2"/>
          <c:w val="0.38393462512472654"/>
          <c:h val="0.95214715237997327"/>
        </c:manualLayout>
      </c:layout>
      <c:overlay val="0"/>
      <c:txPr>
        <a:bodyPr/>
        <a:lstStyle/>
        <a:p>
          <a:pPr>
            <a:defRPr sz="1600"/>
          </a:pPr>
          <a:endParaRPr lang="ru-RU"/>
        </a:p>
      </c:txPr>
    </c:legend>
    <c:plotVisOnly val="1"/>
    <c:dispBlanksAs val="zero"/>
    <c:showDLblsOverMax val="0"/>
  </c:chart>
  <c:txPr>
    <a:bodyPr/>
    <a:lstStyle/>
    <a:p>
      <a:pPr>
        <a:defRPr sz="1200" b="1"/>
      </a:pPr>
      <a:endParaRPr lang="ru-RU"/>
    </a:p>
  </c:tx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"/>
          <c:y val="4.0691068689962279E-2"/>
          <c:w val="0.54745575909096733"/>
          <c:h val="0.68569085107382111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explosion val="9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E164-4352-984E-B6B8737D0540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E164-4352-984E-B6B8737D0540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E164-4352-984E-B6B8737D0540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E164-4352-984E-B6B8737D0540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E164-4352-984E-B6B8737D0540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E164-4352-984E-B6B8737D0540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D-6557-42B1-87B9-5B51513D6872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F-6557-42B1-87B9-5B51513D6872}"/>
              </c:ext>
            </c:extLst>
          </c:dPt>
          <c:dLbls>
            <c:dLbl>
              <c:idx val="0"/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E164-4352-984E-B6B8737D0540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E164-4352-984E-B6B8737D0540}"/>
                </c:ext>
                <c:ext xmlns:c15="http://schemas.microsoft.com/office/drawing/2012/chart" uri="{CE6537A1-D6FC-4f65-9D91-7224C49458BB}"/>
              </c:extLst>
            </c:dLbl>
            <c:dLbl>
              <c:idx val="2"/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E164-4352-984E-B6B8737D0540}"/>
                </c:ext>
                <c:ext xmlns:c15="http://schemas.microsoft.com/office/drawing/2012/chart" uri="{CE6537A1-D6FC-4f65-9D91-7224C49458BB}"/>
              </c:extLst>
            </c:dLbl>
            <c:dLbl>
              <c:idx val="3"/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7-E164-4352-984E-B6B8737D0540}"/>
                </c:ext>
                <c:ext xmlns:c15="http://schemas.microsoft.com/office/drawing/2012/chart" uri="{CE6537A1-D6FC-4f65-9D91-7224C49458BB}"/>
              </c:extLst>
            </c:dLbl>
            <c:dLbl>
              <c:idx val="4"/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9-E164-4352-984E-B6B8737D0540}"/>
                </c:ext>
                <c:ext xmlns:c15="http://schemas.microsoft.com/office/drawing/2012/chart" uri="{CE6537A1-D6FC-4f65-9D91-7224C49458BB}"/>
              </c:extLst>
            </c:dLbl>
            <c:dLbl>
              <c:idx val="5"/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B-E164-4352-984E-B6B8737D0540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0"/>
            <c:showCatName val="0"/>
            <c:showSerName val="0"/>
            <c:showPercent val="0"/>
            <c:showBubbleSize val="0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Лист1!$A$2:$A$7</c:f>
              <c:strCache>
                <c:ptCount val="6"/>
                <c:pt idx="0">
                  <c:v>Акцизы по подакцизным товарам план-7415,6 тыс.руб.; исп.7 830,2 тыс.руб.; 105,6 %; удельный вес 13,1 %</c:v>
                </c:pt>
                <c:pt idx="1">
                  <c:v>Налог на доходы физических лиц план-25774 тыс.руб.; исп.-28884,2 тыс.руб.; 112,1 %; удельный вес 48,3 %</c:v>
                </c:pt>
                <c:pt idx="2">
                  <c:v>Патентная система налогооблажения план- 425,2 тыс.руб.; исп.-425,2тыс.руб.; 100 %; удельный вес 0,7 %</c:v>
                </c:pt>
                <c:pt idx="3">
                  <c:v> Единый сельскохозяйственный налог план-7 230 тыс.руб.; исп.-7 577,2 тыс.руб ; 104,8 % удельный вес 12,7 %</c:v>
                </c:pt>
                <c:pt idx="4">
                  <c:v>Транспортный налог план-13880 тыс.руб.; исп.-13 745,6тыс.руб.; 99 %; удельный вес  23 %</c:v>
                </c:pt>
                <c:pt idx="5">
                  <c:v>Государственная пошлина план-1 100,6 тыс.руб.; исп.-1 365,8 тыс.руб.; 124,1 %; удельный вес 2,2%</c:v>
                </c:pt>
              </c:strCache>
            </c:strRef>
          </c:cat>
          <c:val>
            <c:numRef>
              <c:f>Лист1!$B$2:$B$7</c:f>
              <c:numCache>
                <c:formatCode>General</c:formatCode>
                <c:ptCount val="6"/>
                <c:pt idx="0">
                  <c:v>7830.2</c:v>
                </c:pt>
                <c:pt idx="1">
                  <c:v>28884.2</c:v>
                </c:pt>
                <c:pt idx="2">
                  <c:v>425.2</c:v>
                </c:pt>
                <c:pt idx="3">
                  <c:v>7577.2</c:v>
                </c:pt>
                <c:pt idx="4">
                  <c:v>13745.6</c:v>
                </c:pt>
                <c:pt idx="5">
                  <c:v>1365.8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C-E164-4352-984E-B6B8737D054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</c:legendEntry>
      <c:layout>
        <c:manualLayout>
          <c:xMode val="edge"/>
          <c:yMode val="edge"/>
          <c:x val="0.61961099149902887"/>
          <c:y val="1.5878546174608031E-3"/>
          <c:w val="0.30425706729775648"/>
          <c:h val="0.7517732852134413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autoTitleDeleted val="1"/>
    <c:view3D>
      <c:rotX val="15"/>
      <c:rotY val="2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1.701808960797728E-2"/>
          <c:y val="3.1599930024358819E-2"/>
          <c:w val="0.60736489717838371"/>
          <c:h val="0.91312006663373735"/>
        </c:manualLayout>
      </c:layout>
      <c:bar3D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solidFill>
              <a:srgbClr val="0070C0"/>
            </a:solidFill>
            <a:ln>
              <a:noFill/>
            </a:ln>
            <a:effectLst/>
            <a:sp3d/>
          </c:spPr>
          <c:invertIfNegative val="0"/>
          <c:dPt>
            <c:idx val="0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E164-4352-984E-B6B8737D0540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1">
                  <a:lumMod val="75000"/>
                </a:schemeClr>
              </a:solidFill>
              <a:ln>
                <a:noFill/>
              </a:ln>
              <a:effectLst/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E164-4352-984E-B6B8737D0540}"/>
              </c:ext>
            </c:extLst>
          </c:dPt>
          <c:dPt>
            <c:idx val="2"/>
            <c:invertIfNegative val="0"/>
            <c:bubble3D val="0"/>
            <c:spPr>
              <a:solidFill>
                <a:srgbClr val="7030A0"/>
              </a:solidFill>
              <a:ln>
                <a:noFill/>
              </a:ln>
              <a:effectLst/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E164-4352-984E-B6B8737D0540}"/>
              </c:ext>
            </c:extLst>
          </c:dPt>
          <c:dPt>
            <c:idx val="3"/>
            <c:invertIfNegative val="0"/>
            <c:bubble3D val="0"/>
            <c:spPr>
              <a:solidFill>
                <a:srgbClr val="ED7E33"/>
              </a:solidFill>
              <a:ln>
                <a:noFill/>
              </a:ln>
              <a:effectLst/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E164-4352-984E-B6B8737D0540}"/>
              </c:ext>
            </c:extLst>
          </c:dPt>
          <c:dPt>
            <c:idx val="4"/>
            <c:invertIfNegative val="0"/>
            <c:bubble3D val="0"/>
            <c:spPr>
              <a:solidFill>
                <a:srgbClr val="92D050"/>
              </a:solidFill>
              <a:ln>
                <a:noFill/>
              </a:ln>
              <a:effectLst/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E164-4352-984E-B6B8737D0540}"/>
              </c:ext>
            </c:extLst>
          </c:dPt>
          <c:dPt>
            <c:idx val="5"/>
            <c:invertIfNegative val="0"/>
            <c:bubble3D val="0"/>
            <c:spPr>
              <a:solidFill>
                <a:schemeClr val="bg2">
                  <a:lumMod val="50000"/>
                </a:schemeClr>
              </a:solidFill>
              <a:ln>
                <a:noFill/>
              </a:ln>
              <a:effectLst/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E164-4352-984E-B6B8737D0540}"/>
              </c:ext>
            </c:extLst>
          </c:dPt>
          <c:dPt>
            <c:idx val="6"/>
            <c:invertIfNegative val="0"/>
            <c:bubble3D val="0"/>
            <c:spPr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  <a:effectLst/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D-97A3-4266-80EA-13B076516A2B}"/>
              </c:ext>
            </c:extLst>
          </c:dPt>
          <c:dPt>
            <c:idx val="7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F-97A3-4266-80EA-13B076516A2B}"/>
              </c:ext>
            </c:extLst>
          </c:dPt>
          <c:cat>
            <c:strRef>
              <c:f>Лист1!$A$2:$A$9</c:f>
              <c:strCache>
                <c:ptCount val="7"/>
                <c:pt idx="0">
                  <c:v>Арендная плата за земельные участки план-5986 тыс.руб.; исп.5986 тыс.руб.; 100 %; удельный вес 9,5%</c:v>
                </c:pt>
                <c:pt idx="1">
                  <c:v>Доходы от сдачи в аренду имущества план-1 100 тыс.руб.; исп.-1 239,6 тыс.руб.; 112,7 %; удельный вес 2 %</c:v>
                </c:pt>
                <c:pt idx="2">
                  <c:v>Плата за негативное воздействие на окружающую среду план-42,3 тыс.руб.; исп.-42,3 тыс.руб.; 100 %; удельный вес 0,1%</c:v>
                </c:pt>
                <c:pt idx="3">
                  <c:v>Платные услуги план- 5616,4 тыс.руб.; исп.-5909,8 тыс.руб.; 105,2 %; удельный вес 9,4%</c:v>
                </c:pt>
                <c:pt idx="4">
                  <c:v>Доходы от продажи земельных участков план-4907,5 тыс.руб.; исп.-4907,5 тыс.руб ; 100 %; удельный вес 7,8 %</c:v>
                </c:pt>
                <c:pt idx="5">
                  <c:v>Штрафы, санкции,возмещение ущерба план-460 тыс.руб.; исп.-460 тыс.руб.;100 %; удельный вес  0,7%</c:v>
                </c:pt>
                <c:pt idx="6">
                  <c:v>Доходы от реализации имущества план-23996,2 тыс.руб.; исп.-44634,3 тыс.руб.; 186,0 %; удельный вес 70,5 %</c:v>
                </c:pt>
              </c:strCache>
            </c:strRef>
          </c:cat>
          <c:val>
            <c:numRef>
              <c:f>Лист1!$B$2:$B$9</c:f>
              <c:numCache>
                <c:formatCode>#,##0.00</c:formatCode>
                <c:ptCount val="8"/>
                <c:pt idx="0">
                  <c:v>9.5</c:v>
                </c:pt>
                <c:pt idx="1">
                  <c:v>2</c:v>
                </c:pt>
                <c:pt idx="2" formatCode="General">
                  <c:v>0.1</c:v>
                </c:pt>
                <c:pt idx="3" formatCode="General">
                  <c:v>9.4</c:v>
                </c:pt>
                <c:pt idx="4">
                  <c:v>7.8</c:v>
                </c:pt>
                <c:pt idx="5" formatCode="General">
                  <c:v>0.7</c:v>
                </c:pt>
                <c:pt idx="6">
                  <c:v>70.5</c:v>
                </c:pt>
              </c:numCache>
            </c:numRef>
          </c:val>
          <c:shape val="cylinder"/>
          <c:extLst xmlns:c16r2="http://schemas.microsoft.com/office/drawing/2015/06/chart">
            <c:ext xmlns:c16="http://schemas.microsoft.com/office/drawing/2014/chart" uri="{C3380CC4-5D6E-409C-BE32-E72D297353CC}">
              <c16:uniqueId val="{0000000C-E164-4352-984E-B6B8737D054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9"/>
        <c:gapDepth val="10"/>
        <c:shape val="box"/>
        <c:axId val="216374112"/>
        <c:axId val="216373720"/>
        <c:axId val="0"/>
      </c:bar3DChart>
      <c:valAx>
        <c:axId val="216373720"/>
        <c:scaling>
          <c:orientation val="minMax"/>
        </c:scaling>
        <c:delete val="1"/>
        <c:axPos val="b"/>
        <c:majorGridlines>
          <c:spPr>
            <a:ln w="9525" cap="flat" cmpd="sng" algn="ctr">
              <a:solidFill>
                <a:schemeClr val="accent3">
                  <a:lumMod val="50000"/>
                </a:schemeClr>
              </a:solidFill>
              <a:round/>
            </a:ln>
            <a:effectLst/>
          </c:spPr>
        </c:majorGridlines>
        <c:numFmt formatCode="#,##0.00" sourceLinked="1"/>
        <c:majorTickMark val="none"/>
        <c:minorTickMark val="none"/>
        <c:tickLblPos val="nextTo"/>
        <c:crossAx val="216374112"/>
        <c:crosses val="autoZero"/>
        <c:crossBetween val="between"/>
      </c:valAx>
      <c:catAx>
        <c:axId val="21637411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rgbClr val="00206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216373720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view3D>
      <c:rotX val="15"/>
      <c:rotY val="70"/>
      <c:depthPercent val="100"/>
      <c:rAngAx val="1"/>
    </c:view3D>
    <c:floor>
      <c:thickness val="0"/>
      <c:spPr>
        <a:gradFill>
          <a:gsLst>
            <a:gs pos="0">
              <a:srgbClr val="E6DCAC"/>
            </a:gs>
            <a:gs pos="12000">
              <a:srgbClr val="E6D78A"/>
            </a:gs>
            <a:gs pos="30000">
              <a:srgbClr val="C7AC4C"/>
            </a:gs>
            <a:gs pos="45000">
              <a:srgbClr val="E6D78A"/>
            </a:gs>
            <a:gs pos="77000">
              <a:srgbClr val="C7AC4C"/>
            </a:gs>
            <a:gs pos="100000">
              <a:srgbClr val="E6DCAC"/>
            </a:gs>
          </a:gsLst>
          <a:lin ang="5400000" scaled="0"/>
        </a:gradFill>
      </c:spPr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6.3492063492063502E-2"/>
          <c:y val="3.1558185404339252E-2"/>
          <c:w val="0.65323565323565336"/>
          <c:h val="0.88757396449704129"/>
        </c:manualLayout>
      </c:layout>
      <c:bar3DChart>
        <c:barDir val="col"/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общий объем доходов</c:v>
                </c:pt>
              </c:strCache>
            </c:strRef>
          </c:tx>
          <c:spPr>
            <a:solidFill>
              <a:srgbClr val="00B0F0"/>
            </a:solidFill>
            <a:ln w="23625">
              <a:noFill/>
            </a:ln>
          </c:spPr>
          <c:invertIfNegative val="0"/>
          <c:dLbls>
            <c:dLbl>
              <c:idx val="0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8530-4327-8B5D-62A1590B4114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1.3571035593666412E-2"/>
                  <c:y val="-1.5873015873015879E-2"/>
                </c:manualLayout>
              </c:layout>
              <c:spPr>
                <a:noFill/>
                <a:ln w="23625">
                  <a:noFill/>
                </a:ln>
              </c:spPr>
              <c:txPr>
                <a:bodyPr/>
                <a:lstStyle/>
                <a:p>
                  <a:pPr>
                    <a:defRPr sz="1200" b="1" baseline="0"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8530-4327-8B5D-62A1590B4114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 w="23625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00" b="1" baseline="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Лист1!$A$2:$A$7</c:f>
              <c:strCache>
                <c:ptCount val="3"/>
                <c:pt idx="2">
                  <c:v>2023 г.</c:v>
                </c:pt>
              </c:strCache>
            </c:strRef>
          </c:cat>
          <c:val>
            <c:numRef>
              <c:f>Лист1!$B$2:$B$7</c:f>
              <c:numCache>
                <c:formatCode>#,##0.00</c:formatCode>
                <c:ptCount val="6"/>
                <c:pt idx="1">
                  <c:v>48267.7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F0E3-4CB1-953D-181305AE9B5C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безвозмездные поступления</c:v>
                </c:pt>
              </c:strCache>
            </c:strRef>
          </c:tx>
          <c:spPr>
            <a:solidFill>
              <a:srgbClr val="FF0000"/>
            </a:solidFill>
            <a:ln w="23625">
              <a:noFill/>
            </a:ln>
          </c:spPr>
          <c:invertIfNegative val="0"/>
          <c:dLbls>
            <c:dLbl>
              <c:idx val="0"/>
              <c:layout>
                <c:manualLayout>
                  <c:x val="1.9387193705237737E-2"/>
                  <c:y val="-1.5873015873015879E-2"/>
                </c:manualLayout>
              </c:layout>
              <c:spPr>
                <a:noFill/>
                <a:ln w="23625">
                  <a:noFill/>
                </a:ln>
              </c:spPr>
              <c:txPr>
                <a:bodyPr/>
                <a:lstStyle/>
                <a:p>
                  <a:pPr>
                    <a:defRPr sz="1200" b="1" baseline="0"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8530-4327-8B5D-62A1590B4114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2.1325913075761517E-2"/>
                  <c:y val="-1.5873015873015879E-2"/>
                </c:manualLayout>
              </c:layout>
              <c:spPr>
                <a:noFill/>
                <a:ln w="23625">
                  <a:noFill/>
                </a:ln>
              </c:spPr>
              <c:txPr>
                <a:bodyPr/>
                <a:lstStyle/>
                <a:p>
                  <a:pPr>
                    <a:defRPr sz="1200" b="1" baseline="0"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8530-4327-8B5D-62A1590B4114}"/>
                </c:ex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1.9387193705237737E-2"/>
                  <c:y val="-1.1904761904761913E-2"/>
                </c:manualLayout>
              </c:layout>
              <c:spPr>
                <a:noFill/>
                <a:ln w="23625">
                  <a:noFill/>
                </a:ln>
              </c:spPr>
              <c:txPr>
                <a:bodyPr/>
                <a:lstStyle/>
                <a:p>
                  <a:pPr>
                    <a:defRPr sz="1200" b="1" baseline="0"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8530-4327-8B5D-62A1590B4114}"/>
                </c:ex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1.744847433471396E-2"/>
                  <c:y val="-7.9365079365079413E-3"/>
                </c:manualLayout>
              </c:layout>
              <c:spPr>
                <a:noFill/>
                <a:ln w="23625">
                  <a:noFill/>
                </a:ln>
              </c:spPr>
              <c:txPr>
                <a:bodyPr/>
                <a:lstStyle/>
                <a:p>
                  <a:pPr>
                    <a:defRPr sz="1200" b="1" baseline="0"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8530-4327-8B5D-62A1590B4114}"/>
                </c:ex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1.3571035593666412E-2"/>
                  <c:y val="-1.5873015873015879E-2"/>
                </c:manualLayout>
              </c:layout>
              <c:spPr>
                <a:noFill/>
                <a:ln w="23625">
                  <a:noFill/>
                </a:ln>
              </c:spPr>
              <c:txPr>
                <a:bodyPr/>
                <a:lstStyle/>
                <a:p>
                  <a:pPr>
                    <a:defRPr sz="1200" b="1" baseline="0"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6-8530-4327-8B5D-62A1590B4114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 w="23625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00" b="1" baseline="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Лист1!$A$2:$A$7</c:f>
              <c:strCache>
                <c:ptCount val="3"/>
                <c:pt idx="2">
                  <c:v>2023 г.</c:v>
                </c:pt>
              </c:strCache>
            </c:strRef>
          </c:cat>
          <c:val>
            <c:numRef>
              <c:f>Лист1!$C$2:$C$7</c:f>
              <c:numCache>
                <c:formatCode>#,##0.00</c:formatCode>
                <c:ptCount val="6"/>
                <c:pt idx="1">
                  <c:v>34714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F0E3-4CB1-953D-181305AE9B5C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налоговые доходы </c:v>
                </c:pt>
              </c:strCache>
            </c:strRef>
          </c:tx>
          <c:spPr>
            <a:solidFill>
              <a:srgbClr val="00B050"/>
            </a:solidFill>
          </c:spPr>
          <c:invertIfNegative val="0"/>
          <c:dLbls>
            <c:dLbl>
              <c:idx val="0"/>
              <c:layout>
                <c:manualLayout>
                  <c:x val="1.5509754964190181E-2"/>
                  <c:y val="-1.5873015873015945E-2"/>
                </c:manualLayout>
              </c:layout>
              <c:spPr>
                <a:noFill/>
                <a:ln w="23625">
                  <a:noFill/>
                </a:ln>
              </c:spPr>
              <c:txPr>
                <a:bodyPr/>
                <a:lstStyle/>
                <a:p>
                  <a:pPr>
                    <a:defRPr sz="1200" b="1" baseline="0"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7-8530-4327-8B5D-62A1590B4114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1.457138394071057E-2"/>
                  <c:y val="-3.2803533576983249E-2"/>
                </c:manualLayout>
              </c:layout>
              <c:spPr>
                <a:noFill/>
                <a:ln w="23625">
                  <a:noFill/>
                </a:ln>
              </c:spPr>
              <c:txPr>
                <a:bodyPr/>
                <a:lstStyle/>
                <a:p>
                  <a:pPr>
                    <a:defRPr sz="1200" b="1" baseline="0"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8-8530-4327-8B5D-62A1590B4114}"/>
                </c:ex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1.3571035593666342E-2"/>
                  <c:y val="-1.5873015873015879E-2"/>
                </c:manualLayout>
              </c:layout>
              <c:spPr>
                <a:noFill/>
                <a:ln w="23625">
                  <a:noFill/>
                </a:ln>
              </c:spPr>
              <c:txPr>
                <a:bodyPr/>
                <a:lstStyle/>
                <a:p>
                  <a:pPr>
                    <a:defRPr sz="1200" b="1" baseline="0"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9-8530-4327-8B5D-62A1590B4114}"/>
                </c:ex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1.5509754964190181E-2"/>
                  <c:y val="-1.1904761904761913E-2"/>
                </c:manualLayout>
              </c:layout>
              <c:spPr>
                <a:noFill/>
                <a:ln w="23625">
                  <a:noFill/>
                </a:ln>
              </c:spPr>
              <c:txPr>
                <a:bodyPr/>
                <a:lstStyle/>
                <a:p>
                  <a:pPr>
                    <a:defRPr sz="1200" b="1" baseline="0"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A-8530-4327-8B5D-62A1590B4114}"/>
                </c:ex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1.3571035593666412E-2"/>
                  <c:y val="-7.9365079365079413E-3"/>
                </c:manualLayout>
              </c:layout>
              <c:spPr>
                <a:noFill/>
                <a:ln w="23625">
                  <a:noFill/>
                </a:ln>
              </c:spPr>
              <c:txPr>
                <a:bodyPr/>
                <a:lstStyle/>
                <a:p>
                  <a:pPr>
                    <a:defRPr sz="1200" b="1" baseline="0"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B-8530-4327-8B5D-62A1590B4114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 w="23625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00" b="1" baseline="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Лист1!$A$2:$A$7</c:f>
              <c:strCache>
                <c:ptCount val="3"/>
                <c:pt idx="2">
                  <c:v>2023 г.</c:v>
                </c:pt>
              </c:strCache>
            </c:strRef>
          </c:cat>
          <c:val>
            <c:numRef>
              <c:f>Лист1!$D$2:$D$7</c:f>
              <c:numCache>
                <c:formatCode>#,##0.00</c:formatCode>
                <c:ptCount val="6"/>
                <c:pt idx="1">
                  <c:v>6597.3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E-F0E3-4CB1-953D-181305AE9B5C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неналоговые доходы</c:v>
                </c:pt>
              </c:strCache>
            </c:strRef>
          </c:tx>
          <c:spPr>
            <a:solidFill>
              <a:srgbClr val="7030A0"/>
            </a:solidFill>
          </c:spPr>
          <c:invertIfNegative val="0"/>
          <c:dLbls>
            <c:dLbl>
              <c:idx val="1"/>
              <c:layout>
                <c:manualLayout>
                  <c:x val="2.7909959586941833E-2"/>
                  <c:y val="-1.9228766248194647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6965,80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C-8530-4327-8B5D-62A1590B4114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00" b="1" baseline="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Лист1!$A$2:$A$7</c:f>
              <c:strCache>
                <c:ptCount val="3"/>
                <c:pt idx="2">
                  <c:v>2023 г.</c:v>
                </c:pt>
              </c:strCache>
            </c:strRef>
          </c:cat>
          <c:val>
            <c:numRef>
              <c:f>Лист1!$E$2:$E$7</c:f>
              <c:numCache>
                <c:formatCode>#,##0.00</c:formatCode>
                <c:ptCount val="6"/>
                <c:pt idx="1">
                  <c:v>6965.8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0-F0E3-4CB1-953D-181305AE9B5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17952160"/>
        <c:axId val="217952552"/>
        <c:axId val="215783496"/>
      </c:bar3DChart>
      <c:catAx>
        <c:axId val="21795216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217952552"/>
        <c:crosses val="autoZero"/>
        <c:auto val="1"/>
        <c:lblAlgn val="ctr"/>
        <c:lblOffset val="100"/>
        <c:noMultiLvlLbl val="0"/>
      </c:catAx>
      <c:valAx>
        <c:axId val="217952552"/>
        <c:scaling>
          <c:orientation val="minMax"/>
        </c:scaling>
        <c:delete val="1"/>
        <c:axPos val="l"/>
        <c:majorGridlines/>
        <c:numFmt formatCode="#,##0.00" sourceLinked="1"/>
        <c:majorTickMark val="out"/>
        <c:minorTickMark val="none"/>
        <c:tickLblPos val="nextTo"/>
        <c:crossAx val="217952160"/>
        <c:crosses val="autoZero"/>
        <c:crossBetween val="between"/>
      </c:valAx>
      <c:serAx>
        <c:axId val="215783496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200" b="1" baseline="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17952552"/>
        <c:crosses val="autoZero"/>
      </c:serAx>
      <c:spPr>
        <a:solidFill>
          <a:srgbClr val="4472C4">
            <a:lumMod val="20000"/>
            <a:lumOff val="80000"/>
          </a:srgbClr>
        </a:solidFill>
        <a:ln w="23625">
          <a:noFill/>
        </a:ln>
      </c:spPr>
    </c:plotArea>
    <c:legend>
      <c:legendPos val="r"/>
      <c:layout>
        <c:manualLayout>
          <c:xMode val="edge"/>
          <c:yMode val="edge"/>
          <c:x val="0.7115381566949649"/>
          <c:y val="5.7207458728361915E-2"/>
          <c:w val="0.2277060219385173"/>
          <c:h val="0.45391944288905567"/>
        </c:manualLayout>
      </c:layout>
      <c:overlay val="0"/>
      <c:txPr>
        <a:bodyPr/>
        <a:lstStyle/>
        <a:p>
          <a:pPr>
            <a:defRPr sz="1500" b="1" baseline="0"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ln>
      <a:noFill/>
    </a:ln>
  </c:spPr>
  <c:externalData r:id="rId2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40"/>
      <c:rotY val="0"/>
      <c:rAngAx val="0"/>
      <c:perspective val="0"/>
    </c:view3D>
    <c:floor>
      <c:thickness val="0"/>
      <c:spPr>
        <a:noFill/>
        <a:ln w="12700" cap="rnd" cmpd="sng" algn="ctr">
          <a:solidFill>
            <a:schemeClr val="tx1">
              <a:tint val="75000"/>
            </a:schemeClr>
          </a:solidFill>
          <a:prstDash val="solid"/>
          <a:round/>
        </a:ln>
        <a:effectLst/>
        <a:sp3d contourW="12700">
          <a:contourClr>
            <a:schemeClr val="tx1">
              <a:tint val="75000"/>
            </a:schemeClr>
          </a:contourClr>
        </a:sp3d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9.8490620020160544E-3"/>
          <c:y val="0.13173374254712439"/>
          <c:w val="0.64432667556639522"/>
          <c:h val="0.74037274754644533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B prst="angle"/>
            </a:sp3d>
          </c:spPr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B prst="angle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451A-44CA-B05B-3DEE3C802C2B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B prst="angle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451A-44CA-B05B-3DEE3C802C2B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B prst="angle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451A-44CA-B05B-3DEE3C802C2B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B prst="angle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451A-44CA-B05B-3DEE3C802C2B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B prst="angle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451A-44CA-B05B-3DEE3C802C2B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B prst="angle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451A-44CA-B05B-3DEE3C802C2B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B prst="angle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D-451A-44CA-B05B-3DEE3C802C2B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B prst="angle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F-0244-48DD-9E54-BA3D849488E1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B prst="angle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1-0244-48DD-9E54-BA3D849488E1}"/>
              </c:ext>
            </c:extLst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B prst="angle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3-0244-48DD-9E54-BA3D849488E1}"/>
              </c:ext>
            </c:extLst>
          </c:dPt>
          <c:dPt>
            <c:idx val="10"/>
            <c:bubble3D val="0"/>
            <c:spPr>
              <a:solidFill>
                <a:schemeClr val="accent5">
                  <a:lumMod val="60000"/>
                </a:schemeClr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B prst="angle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5-0244-48DD-9E54-BA3D849488E1}"/>
              </c:ext>
            </c:extLst>
          </c:dPt>
          <c:dLbls>
            <c:dLbl>
              <c:idx val="11"/>
              <c:layout>
                <c:manualLayout>
                  <c:x val="2.5627871390792877E-2"/>
                  <c:y val="6.2010856818377083E-4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6-0244-48DD-9E54-BA3D849488E1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Лист1!$A$2:$A$12</c:f>
              <c:strCache>
                <c:ptCount val="11"/>
                <c:pt idx="0">
                  <c:v>Общегосударственные вопросы 70056,3 тыс.рублей</c:v>
                </c:pt>
                <c:pt idx="1">
                  <c:v>Национальная безопасность и правоохранительная деятельность 3033,9 тыс.рублей</c:v>
                </c:pt>
                <c:pt idx="2">
                  <c:v>Национальная экономика 25737,4 тыс. рублей</c:v>
                </c:pt>
                <c:pt idx="3">
                  <c:v>Жилищно-коммунальное хозяйство 4740,2 тыс. рублей</c:v>
                </c:pt>
                <c:pt idx="4">
                  <c:v>Образование 232775,6 тыс.рублей</c:v>
                </c:pt>
                <c:pt idx="5">
                  <c:v>Культура, кинематография 62033,7 тыс.рублей</c:v>
                </c:pt>
                <c:pt idx="6">
                  <c:v>Социальная политика 2997,5 тыс.рублей</c:v>
                </c:pt>
                <c:pt idx="7">
                  <c:v>Физическая культура и спорт 6862,9 тыс.рублей</c:v>
                </c:pt>
                <c:pt idx="8">
                  <c:v>Средства массовой информации 1182,3 тыс. рублей</c:v>
                </c:pt>
                <c:pt idx="9">
                  <c:v>Обслуживание государственного (муниципального) долга 13,4 тыс.руб.</c:v>
                </c:pt>
                <c:pt idx="10">
                  <c:v>Межбюджетные трансферты 604,1 тыс.руб.</c:v>
                </c:pt>
              </c:strCache>
            </c:strRef>
          </c:cat>
          <c:val>
            <c:numRef>
              <c:f>Лист1!$B$2:$B$12</c:f>
              <c:numCache>
                <c:formatCode>0.0</c:formatCode>
                <c:ptCount val="11"/>
                <c:pt idx="0">
                  <c:v>17.100000000000001</c:v>
                </c:pt>
                <c:pt idx="1">
                  <c:v>0.7</c:v>
                </c:pt>
                <c:pt idx="2">
                  <c:v>6.3</c:v>
                </c:pt>
                <c:pt idx="3">
                  <c:v>1.2</c:v>
                </c:pt>
                <c:pt idx="4">
                  <c:v>56.8</c:v>
                </c:pt>
                <c:pt idx="5">
                  <c:v>15.1</c:v>
                </c:pt>
                <c:pt idx="6">
                  <c:v>0.7</c:v>
                </c:pt>
                <c:pt idx="7">
                  <c:v>1.7</c:v>
                </c:pt>
                <c:pt idx="8">
                  <c:v>0.3</c:v>
                </c:pt>
                <c:pt idx="9">
                  <c:v>0.01</c:v>
                </c:pt>
                <c:pt idx="10">
                  <c:v>0.1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2-451A-44CA-B05B-3DEE3C802C2B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0"/>
        </c:dLbls>
      </c:pie3DChart>
      <c:spPr>
        <a:noFill/>
        <a:ln w="25412">
          <a:noFill/>
        </a:ln>
        <a:effectLst/>
      </c:spPr>
    </c:plotArea>
    <c:legend>
      <c:legendPos val="r"/>
      <c:layout>
        <c:manualLayout>
          <c:xMode val="edge"/>
          <c:yMode val="edge"/>
          <c:x val="0.63169288506164334"/>
          <c:y val="3.6999857158728398E-4"/>
          <c:w val="0.35455567680999894"/>
          <c:h val="0.9992704111781460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1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zero"/>
    <c:showDLblsOverMax val="0"/>
  </c:chart>
  <c:spPr>
    <a:solidFill>
      <a:srgbClr val="EEECE1">
        <a:alpha val="12000"/>
      </a:srgbClr>
    </a:solidFill>
    <a:ln w="12700" cap="rnd" cmpd="sng" algn="ctr">
      <a:noFill/>
      <a:prstDash val="solid"/>
    </a:ln>
    <a:effectLst/>
  </c:spPr>
  <c:txPr>
    <a:bodyPr/>
    <a:lstStyle/>
    <a:p>
      <a:pPr>
        <a:defRPr b="1"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47790135547201984"/>
          <c:y val="2.5195613185836494E-2"/>
          <c:w val="0.50170181983747841"/>
          <c:h val="0.91419463929295219"/>
        </c:manualLayout>
      </c:layout>
      <c:bar3DChart>
        <c:barDir val="bar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rgbClr val="7030A0"/>
            </a:solidFill>
            <a:ln>
              <a:noFill/>
            </a:ln>
            <a:effectLst>
              <a:outerShdw blurRad="50800" dist="38100" dir="5400000" rotWithShape="0">
                <a:srgbClr val="000000">
                  <a:alpha val="35000"/>
                </a:srgbClr>
              </a:outerShdw>
            </a:effectLst>
            <a:scene3d>
              <a:camera prst="orthographicFront"/>
              <a:lightRig rig="threePt" dir="tl"/>
            </a:scene3d>
            <a:sp3d prstMaterial="plastic">
              <a:bevelT prst="slope"/>
            </a:sp3d>
          </c:spPr>
          <c:invertIfNegative val="0"/>
          <c:dPt>
            <c:idx val="0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cene3d>
                <a:camera prst="orthographicFront"/>
                <a:lightRig rig="threePt" dir="tl"/>
              </a:scene3d>
              <a:sp3d prstMaterial="plastic">
                <a:bevelT prst="slope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4E59-4676-86C1-00A6933106F0}"/>
              </c:ext>
            </c:extLst>
          </c:dPt>
          <c:dPt>
            <c:idx val="1"/>
            <c:invertIfNegative val="0"/>
            <c:bubble3D val="0"/>
            <c:spPr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cene3d>
                <a:camera prst="orthographicFront"/>
                <a:lightRig rig="threePt" dir="tl"/>
              </a:scene3d>
              <a:sp3d prstMaterial="plastic">
                <a:bevelT prst="slope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4E59-4676-86C1-00A6933106F0}"/>
              </c:ext>
            </c:extLst>
          </c:dPt>
          <c:dPt>
            <c:idx val="2"/>
            <c:invertIfNegative val="0"/>
            <c:bubble3D val="0"/>
            <c:spPr>
              <a:solidFill>
                <a:srgbClr val="7030A0"/>
              </a:soli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cene3d>
                <a:camera prst="orthographicFront"/>
                <a:lightRig rig="threePt" dir="tl"/>
              </a:scene3d>
              <a:sp3d prstMaterial="plastic">
                <a:bevelT prst="slope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4E59-4676-86C1-00A6933106F0}"/>
              </c:ext>
            </c:extLst>
          </c:dPt>
          <c:dPt>
            <c:idx val="3"/>
            <c:invertIfNegative val="0"/>
            <c:bubble3D val="0"/>
            <c:spPr>
              <a:solidFill>
                <a:srgbClr val="0070C0"/>
              </a:solidFill>
              <a:ln>
                <a:noFill/>
              </a:ln>
              <a:effectLst>
                <a:outerShdw blurRad="50800" dist="381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/>
                <a:lightRig rig="threePt" dir="tl"/>
              </a:scene3d>
              <a:sp3d prstMaterial="plastic">
                <a:bevelT prst="slope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4E59-4676-86C1-00A6933106F0}"/>
              </c:ext>
            </c:extLst>
          </c:dPt>
          <c:dPt>
            <c:idx val="4"/>
            <c:invertIfNegative val="0"/>
            <c:bubble3D val="0"/>
            <c:spPr>
              <a:solidFill>
                <a:srgbClr val="7030A0"/>
              </a:soli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cene3d>
                <a:camera prst="orthographicFront"/>
                <a:lightRig rig="threePt" dir="tl"/>
              </a:scene3d>
              <a:sp3d prstMaterial="plastic">
                <a:bevelT prst="slope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4-4E59-4676-86C1-00A6933106F0}"/>
              </c:ext>
            </c:extLst>
          </c:dPt>
          <c:dPt>
            <c:idx val="5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50800" dist="381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/>
                <a:lightRig rig="threePt" dir="tl"/>
              </a:scene3d>
              <a:sp3d prstMaterial="plastic">
                <a:bevelT prst="slope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4E59-4676-86C1-00A6933106F0}"/>
              </c:ext>
            </c:extLst>
          </c:dPt>
          <c:dLbls>
            <c:dLbl>
              <c:idx val="0"/>
              <c:layout>
                <c:manualLayout>
                  <c:x val="3.0209877773689003E-3"/>
                  <c:y val="-6.8715308688644984E-3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24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4E59-4676-86C1-00A6933106F0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 dirty="0"/>
                      <a:t>15,2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4E59-4676-86C1-00A6933106F0}"/>
                </c:ext>
                <c:ext xmlns:c15="http://schemas.microsoft.com/office/drawing/2012/chart" uri="{CE6537A1-D6FC-4f65-9D91-7224C49458BB}"/>
              </c:extLst>
            </c:dLbl>
            <c:dLbl>
              <c:idx val="2"/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197" b="0" i="0" u="none" strike="noStrike" kern="1200" baseline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dirty="0"/>
                      <a:t>2,6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4E59-4676-86C1-00A6933106F0}"/>
                </c:ex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en-US" dirty="0"/>
                      <a:t>55,1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4E59-4676-86C1-00A6933106F0}"/>
                </c:ext>
                <c:ext xmlns:c15="http://schemas.microsoft.com/office/drawing/2012/chart" uri="{CE6537A1-D6FC-4f65-9D91-7224C49458BB}"/>
              </c:extLst>
            </c:dLbl>
            <c:dLbl>
              <c:idx val="4"/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197" b="0" i="0" u="none" strike="noStrike" kern="1200" baseline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dirty="0"/>
                      <a:t>0,1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4E59-4676-86C1-00A6933106F0}"/>
                </c:ex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</c:extLst>
            </c:dLbl>
            <c:dLbl>
              <c:idx val="5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4E59-4676-86C1-00A6933106F0}"/>
                </c:ext>
                <c:ext xmlns:c15="http://schemas.microsoft.com/office/drawing/2012/chart" uri="{CE6537A1-D6FC-4f65-9D91-7224C49458BB}"/>
              </c:extLst>
            </c:dLbl>
            <c:dLbl>
              <c:idx val="6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6-4E59-4676-86C1-00A6933106F0}"/>
                </c:ext>
                <c:ext xmlns:c15="http://schemas.microsoft.com/office/drawing/2012/chart" uri="{CE6537A1-D6FC-4f65-9D91-7224C49458BB}"/>
              </c:extLst>
            </c:dLbl>
            <c:dLbl>
              <c:idx val="7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7-4E59-4676-86C1-00A6933106F0}"/>
                </c:ext>
                <c:ext xmlns:c15="http://schemas.microsoft.com/office/drawing/2012/chart" uri="{CE6537A1-D6FC-4f65-9D91-7224C49458BB}"/>
              </c:extLst>
            </c:dLbl>
            <c:dLbl>
              <c:idx val="8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8-4E59-4676-86C1-00A6933106F0}"/>
                </c:ext>
                <c:ext xmlns:c15="http://schemas.microsoft.com/office/drawing/2012/chart" uri="{CE6537A1-D6FC-4f65-9D91-7224C49458BB}"/>
              </c:extLst>
            </c:dLbl>
            <c:dLbl>
              <c:idx val="9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9-4E59-4676-86C1-00A6933106F0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Лист1!$A$2:$A$9</c:f>
              <c:strCache>
                <c:ptCount val="6"/>
                <c:pt idx="0">
                  <c:v>Администрация Краснопартизанского муниципального района Саратовской области</c:v>
                </c:pt>
                <c:pt idx="1">
                  <c:v>отдел культуры и кино администрации Краснопартизанского муниципального района Саратовской области</c:v>
                </c:pt>
                <c:pt idx="2">
                  <c:v>финансовое управление администрации Краснопартизанского муниципального района Саратовской области</c:v>
                </c:pt>
                <c:pt idx="3">
                  <c:v>отдел образования администрации Краснопартизанского муниципального района Саратовской области</c:v>
                </c:pt>
                <c:pt idx="4">
                  <c:v>Контрольно-счетная комиссия Краснопартизанского муниципального района Саратовской области</c:v>
                </c:pt>
                <c:pt idx="5">
                  <c:v>Централизованная бухгалтерия Краснопартизанского муниципального района Саратовской области</c:v>
                </c:pt>
              </c:strCache>
            </c:strRef>
          </c:cat>
          <c:val>
            <c:numRef>
              <c:f>Лист1!$B$2:$B$8</c:f>
              <c:numCache>
                <c:formatCode>General</c:formatCode>
                <c:ptCount val="7"/>
                <c:pt idx="0">
                  <c:v>24</c:v>
                </c:pt>
                <c:pt idx="1">
                  <c:v>15.2</c:v>
                </c:pt>
                <c:pt idx="2">
                  <c:v>2.6</c:v>
                </c:pt>
                <c:pt idx="3">
                  <c:v>55.1</c:v>
                </c:pt>
                <c:pt idx="4">
                  <c:v>0.1</c:v>
                </c:pt>
                <c:pt idx="5">
                  <c:v>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A-4E59-4676-86C1-00A6933106F0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Столбец2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tint val="96000"/>
                    <a:lumMod val="100000"/>
                  </a:schemeClr>
                </a:gs>
                <a:gs pos="78000">
                  <a:schemeClr val="accent2">
                    <a:shade val="94000"/>
                    <a:lumMod val="94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0800" dist="381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l"/>
            </a:scene3d>
            <a:sp3d prstMaterial="plastic">
              <a:bevelT w="0" h="0"/>
            </a:sp3d>
          </c:spPr>
          <c:invertIfNegative val="0"/>
          <c:cat>
            <c:strRef>
              <c:f>Лист1!$A$2:$A$9</c:f>
              <c:strCache>
                <c:ptCount val="6"/>
                <c:pt idx="0">
                  <c:v>Администрация Краснопартизанского муниципального района Саратовской области</c:v>
                </c:pt>
                <c:pt idx="1">
                  <c:v>отдел культуры и кино администрации Краснопартизанского муниципального района Саратовской области</c:v>
                </c:pt>
                <c:pt idx="2">
                  <c:v>финансовое управление администрации Краснопартизанского муниципального района Саратовской области</c:v>
                </c:pt>
                <c:pt idx="3">
                  <c:v>отдел образования администрации Краснопартизанского муниципального района Саратовской области</c:v>
                </c:pt>
                <c:pt idx="4">
                  <c:v>Контрольно-счетная комиссия Краснопартизанского муниципального района Саратовской области</c:v>
                </c:pt>
                <c:pt idx="5">
                  <c:v>Централизованная бухгалтерия Краснопартизанского муниципального района Саратовской области</c:v>
                </c:pt>
              </c:strCache>
            </c:strRef>
          </c:cat>
          <c:val>
            <c:numRef>
              <c:f>Лист1!$C$2:$C$9</c:f>
              <c:numCache>
                <c:formatCode>General</c:formatCode>
                <c:ptCount val="8"/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C-C440-4147-87B4-71430D8F0FA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15"/>
        <c:shape val="box"/>
        <c:axId val="217955296"/>
        <c:axId val="217955688"/>
        <c:axId val="0"/>
      </c:bar3DChart>
      <c:catAx>
        <c:axId val="217955296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217955688"/>
        <c:crosses val="autoZero"/>
        <c:auto val="1"/>
        <c:lblAlgn val="l"/>
        <c:lblOffset val="100"/>
        <c:noMultiLvlLbl val="0"/>
      </c:catAx>
      <c:valAx>
        <c:axId val="21795568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1795529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40"/>
      <c:rotY val="70"/>
      <c:rAngAx val="0"/>
    </c:view3D>
    <c:floor>
      <c:thickness val="0"/>
      <c:spPr>
        <a:noFill/>
        <a:ln w="12700" cap="rnd" cmpd="sng" algn="ctr">
          <a:solidFill>
            <a:schemeClr val="tx1">
              <a:tint val="75000"/>
            </a:schemeClr>
          </a:solidFill>
          <a:prstDash val="solid"/>
          <a:round/>
        </a:ln>
        <a:effectLst/>
        <a:sp3d contourW="12700">
          <a:contourClr>
            <a:schemeClr val="tx1">
              <a:tint val="75000"/>
            </a:schemeClr>
          </a:contourClr>
        </a:sp3d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5.0896320109371479E-4"/>
          <c:y val="2.6788550849750389E-2"/>
          <c:w val="0.64355764557208117"/>
          <c:h val="0.97321144693405581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explosion val="25"/>
          <c:dPt>
            <c:idx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ffectLst/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72EA-4CEB-9D23-1BC82045885E}"/>
              </c:ext>
            </c:extLst>
          </c:dPt>
          <c:dPt>
            <c:idx val="1"/>
            <c:bubble3D val="0"/>
            <c:explosion val="46"/>
            <c:spPr>
              <a:solidFill>
                <a:srgbClr val="00B0F0"/>
              </a:solidFill>
              <a:ln>
                <a:noFill/>
              </a:ln>
              <a:effectLst/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1C16-4746-9ECE-1795BB7EAB87}"/>
              </c:ext>
            </c:extLst>
          </c:dPt>
          <c:dPt>
            <c:idx val="2"/>
            <c:bubble3D val="0"/>
            <c:spPr>
              <a:solidFill>
                <a:srgbClr val="FF0000"/>
              </a:solidFill>
              <a:ln>
                <a:noFill/>
              </a:ln>
              <a:effectLst/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1C16-4746-9ECE-1795BB7EAB87}"/>
              </c:ext>
            </c:extLst>
          </c:dPt>
          <c:dPt>
            <c:idx val="3"/>
            <c:bubble3D val="0"/>
            <c:spPr>
              <a:solidFill>
                <a:srgbClr val="00B050"/>
              </a:solidFill>
              <a:ln>
                <a:noFill/>
              </a:ln>
              <a:effectLst/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1C16-4746-9ECE-1795BB7EAB87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/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1C16-4746-9ECE-1795BB7EAB87}"/>
              </c:ext>
            </c:extLst>
          </c:dPt>
          <c:dPt>
            <c:idx val="5"/>
            <c:bubble3D val="0"/>
            <c:spPr>
              <a:solidFill>
                <a:srgbClr val="FFFF00"/>
              </a:solidFill>
              <a:ln>
                <a:noFill/>
              </a:ln>
              <a:effectLst/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1C16-4746-9ECE-1795BB7EAB87}"/>
              </c:ext>
            </c:extLst>
          </c:dPt>
          <c:dPt>
            <c:idx val="6"/>
            <c:bubble3D val="0"/>
            <c:spPr>
              <a:solidFill>
                <a:schemeClr val="accent5">
                  <a:lumMod val="75000"/>
                </a:schemeClr>
              </a:solidFill>
              <a:ln>
                <a:noFill/>
              </a:ln>
              <a:effectLst/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D-72EA-4CEB-9D23-1BC82045885E}"/>
              </c:ext>
            </c:extLst>
          </c:dPt>
          <c:dPt>
            <c:idx val="7"/>
            <c:bubble3D val="0"/>
            <c:spPr>
              <a:solidFill>
                <a:srgbClr val="7030A0"/>
              </a:solidFill>
              <a:ln>
                <a:noFill/>
              </a:ln>
              <a:effectLst/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F-72EA-4CEB-9D23-1BC82045885E}"/>
              </c:ext>
            </c:extLst>
          </c:dPt>
          <c:dLbls>
            <c:dLbl>
              <c:idx val="0"/>
              <c:layout>
                <c:manualLayout>
                  <c:x val="-1.0970943278466027E-2"/>
                  <c:y val="-2.7800685009166062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800" b="0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72EA-4CEB-9D23-1BC82045885E}"/>
                </c:ext>
                <c:ext xmlns:c15="http://schemas.microsoft.com/office/drawing/2012/chart" uri="{CE6537A1-D6FC-4f65-9D91-7224C49458BB}">
                  <c15:layout>
                    <c:manualLayout>
                      <c:w val="9.0037571638737671E-2"/>
                      <c:h val="0.22518929805083349"/>
                    </c:manualLayout>
                  </c15:layout>
                </c:ext>
              </c:extLst>
            </c:dLbl>
            <c:dLbl>
              <c:idx val="1"/>
              <c:layout>
                <c:manualLayout>
                  <c:x val="-2.724823039315246E-2"/>
                  <c:y val="1.3318051035540323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1C16-4746-9ECE-1795BB7EAB87}"/>
                </c:ex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4.1995036680024375E-3"/>
                  <c:y val="-4.4845311638757011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1C16-4746-9ECE-1795BB7EAB87}"/>
                </c:ex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1.5727086749124483E-3"/>
                  <c:y val="-1.7094133191736333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800" b="0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1C16-4746-9ECE-1795BB7EAB87}"/>
                </c:ext>
                <c:ext xmlns:c15="http://schemas.microsoft.com/office/drawing/2012/chart" uri="{CE6537A1-D6FC-4f65-9D91-7224C49458BB}">
                  <c15:layout>
                    <c:manualLayout>
                      <c:w val="6.1963248685017958E-2"/>
                      <c:h val="0.12556996157502834"/>
                    </c:manualLayout>
                  </c15:layout>
                </c:ext>
              </c:extLst>
            </c:dLbl>
            <c:dLbl>
              <c:idx val="4"/>
              <c:layout>
                <c:manualLayout>
                  <c:x val="-3.1454173498248967E-3"/>
                  <c:y val="7.6404678538512405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800" b="0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7-1C16-4746-9ECE-1795BB7EAB87}"/>
                </c:ext>
                <c:ext xmlns:c15="http://schemas.microsoft.com/office/drawing/2012/chart" uri="{CE6537A1-D6FC-4f65-9D91-7224C49458BB}">
                  <c15:layout>
                    <c:manualLayout>
                      <c:w val="5.8976575309216822E-2"/>
                      <c:h val="5.6315117687538385E-2"/>
                    </c:manualLayout>
                  </c15:layout>
                </c:ext>
              </c:extLst>
            </c:dLbl>
            <c:dLbl>
              <c:idx val="5"/>
              <c:layout>
                <c:manualLayout>
                  <c:x val="-9.467830058301676E-3"/>
                  <c:y val="2.9811706674179577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800" b="0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9-1C16-4746-9ECE-1795BB7EAB87}"/>
                </c:ext>
                <c:ext xmlns:c15="http://schemas.microsoft.com/office/drawing/2012/chart" uri="{CE6537A1-D6FC-4f65-9D91-7224C49458BB}">
                  <c15:layout>
                    <c:manualLayout>
                      <c:w val="6.0926734066108247E-2"/>
                      <c:h val="7.9767981490607792E-2"/>
                    </c:manualLayout>
                  </c15:layout>
                </c:ext>
              </c:extLst>
            </c:dLbl>
            <c:dLbl>
              <c:idx val="6"/>
              <c:layout>
                <c:manualLayout>
                  <c:x val="-4.70606952038111E-3"/>
                  <c:y val="-1.8960826679316645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800" b="0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D-72EA-4CEB-9D23-1BC82045885E}"/>
                </c:ext>
                <c:ext xmlns:c15="http://schemas.microsoft.com/office/drawing/2012/chart" uri="{CE6537A1-D6FC-4f65-9D91-7224C49458BB}">
                  <c15:layout>
                    <c:manualLayout>
                      <c:w val="6.3531938525144993E-2"/>
                      <c:h val="7.5061373678927554E-2"/>
                    </c:manualLayout>
                  </c15:layout>
                </c:ext>
              </c:extLst>
            </c:dLbl>
            <c:dLbl>
              <c:idx val="7"/>
              <c:layout>
                <c:manualLayout>
                  <c:x val="2.4503552897209561E-2"/>
                  <c:y val="1.7651492069201626E-3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1,7</a:t>
                    </a:r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F-72EA-4CEB-9D23-1BC82045885E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Лист1!$A$2:$A$9</c:f>
              <c:strCache>
                <c:ptCount val="8"/>
                <c:pt idx="0">
                  <c:v>Заработная плата с начислениями </c:v>
                </c:pt>
                <c:pt idx="1">
                  <c:v>Капитальный ремонт,содержание имущества и прочие расходы</c:v>
                </c:pt>
                <c:pt idx="2">
                  <c:v>Увеличение стоимости материальных запасов </c:v>
                </c:pt>
                <c:pt idx="3">
                  <c:v>Социальное обеспечение</c:v>
                </c:pt>
                <c:pt idx="4">
                  <c:v>Бюджетные инвестиции</c:v>
                </c:pt>
                <c:pt idx="5">
                  <c:v>связь,ТЭР</c:v>
                </c:pt>
                <c:pt idx="6">
                  <c:v>Безвозмездные перечисления государственным и муниципальным организациям</c:v>
                </c:pt>
                <c:pt idx="7">
                  <c:v>прочие расходы</c:v>
                </c:pt>
              </c:strCache>
            </c:strRef>
          </c:cat>
          <c:val>
            <c:numRef>
              <c:f>Лист1!$B$2:$B$9</c:f>
              <c:numCache>
                <c:formatCode>General</c:formatCode>
                <c:ptCount val="8"/>
                <c:pt idx="0">
                  <c:v>18</c:v>
                </c:pt>
                <c:pt idx="1">
                  <c:v>8.4</c:v>
                </c:pt>
                <c:pt idx="2">
                  <c:v>0.8</c:v>
                </c:pt>
                <c:pt idx="3">
                  <c:v>0.7</c:v>
                </c:pt>
                <c:pt idx="4">
                  <c:v>2.1</c:v>
                </c:pt>
                <c:pt idx="5">
                  <c:v>1.3</c:v>
                </c:pt>
                <c:pt idx="6">
                  <c:v>68.5</c:v>
                </c:pt>
                <c:pt idx="7">
                  <c:v>0.2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A-1C16-4746-9ECE-1795BB7EAB87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0"/>
        </c:dLbls>
      </c:pie3DChart>
      <c:spPr>
        <a:gradFill>
          <a:gsLst>
            <a:gs pos="0">
              <a:schemeClr val="accent6">
                <a:lumMod val="40000"/>
                <a:lumOff val="60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ln w="25400">
          <a:noFill/>
        </a:ln>
        <a:effectLst/>
      </c:spPr>
    </c:plotArea>
    <c:legend>
      <c:legendPos val="r"/>
      <c:layout>
        <c:manualLayout>
          <c:xMode val="edge"/>
          <c:yMode val="edge"/>
          <c:x val="0.65599846894138236"/>
          <c:y val="0"/>
          <c:w val="0.33474227179935839"/>
          <c:h val="0.98596983669552751"/>
        </c:manualLayout>
      </c:layout>
      <c:overlay val="0"/>
      <c:spPr>
        <a:gradFill>
          <a:gsLst>
            <a:gs pos="0">
              <a:schemeClr val="accent6">
                <a:lumMod val="40000"/>
                <a:lumOff val="60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zero"/>
    <c:showDLblsOverMax val="0"/>
  </c:chart>
  <c:spPr>
    <a:noFill/>
    <a:ln w="12700" cap="rnd" cmpd="sng" algn="ctr">
      <a:noFill/>
      <a:prstDash val="solid"/>
    </a:ln>
    <a:effectLst/>
  </c:spPr>
  <c:txPr>
    <a:bodyPr/>
    <a:lstStyle/>
    <a:p>
      <a:pPr>
        <a:defRPr sz="1800"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withinLinearReversed" id="22">
  <a:schemeClr val="accent2"/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4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/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bg1"/>
    </cs:fontRef>
    <cs:spPr>
      <a:solidFill>
        <a:schemeClr val="tx1">
          <a:lumMod val="50000"/>
          <a:lumOff val="50000"/>
        </a:schemeClr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gradFill flip="none" rotWithShape="1">
        <a:gsLst>
          <a:gs pos="0">
            <a:schemeClr val="phClr"/>
          </a:gs>
          <a:gs pos="75000">
            <a:schemeClr val="phClr">
              <a:lumMod val="60000"/>
              <a:lumOff val="40000"/>
            </a:schemeClr>
          </a:gs>
          <a:gs pos="51000">
            <a:schemeClr val="phClr">
              <a:alpha val="75000"/>
            </a:schemeClr>
          </a:gs>
          <a:gs pos="100000">
            <a:schemeClr val="phClr">
              <a:lumMod val="20000"/>
              <a:lumOff val="80000"/>
              <a:alpha val="15000"/>
            </a:schemeClr>
          </a:gs>
        </a:gsLst>
        <a:lin ang="10800000" scaled="1"/>
      </a:gradFill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gradFill flip="none" rotWithShape="1">
        <a:gsLst>
          <a:gs pos="100000">
            <a:schemeClr val="phClr">
              <a:alpha val="0"/>
            </a:schemeClr>
          </a:gs>
          <a:gs pos="50000">
            <a:schemeClr val="phClr"/>
          </a:gs>
        </a:gsLst>
        <a:lin ang="10800000" scaled="1"/>
      </a:gradFill>
      <a:sp3d/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gradFill flip="none" rotWithShape="1">
        <a:gsLst>
          <a:gs pos="0">
            <a:schemeClr val="phClr"/>
          </a:gs>
          <a:gs pos="75000">
            <a:schemeClr val="phClr">
              <a:lumMod val="60000"/>
              <a:lumOff val="40000"/>
            </a:schemeClr>
          </a:gs>
          <a:gs pos="51000">
            <a:schemeClr val="phClr">
              <a:alpha val="75000"/>
            </a:schemeClr>
          </a:gs>
          <a:gs pos="100000">
            <a:schemeClr val="phClr">
              <a:lumMod val="20000"/>
              <a:lumOff val="80000"/>
              <a:alpha val="15000"/>
            </a:schemeClr>
          </a:gs>
        </a:gsLst>
        <a:lin ang="5400000" scaled="0"/>
      </a:gradFill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  <a:headEnd type="none" w="sm" len="sm"/>
        <a:tailEnd type="none" w="sm" len="sm"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200" b="1" kern="1200" cap="all" spc="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38AEB5E-FEBC-4E9E-A3C8-C015869D9A3D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</dgm:pt>
    <dgm:pt modelId="{B66D4821-F3DD-4553-97AF-EDE8963B21C9}" type="pres">
      <dgm:prSet presAssocID="{B38AEB5E-FEBC-4E9E-A3C8-C015869D9A3D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</dgm:ptLst>
  <dgm:cxnLst>
    <dgm:cxn modelId="{A61618FD-9DCA-4804-AA8D-326E9D1012A3}" type="presOf" srcId="{B38AEB5E-FEBC-4E9E-A3C8-C015869D9A3D}" destId="{B66D4821-F3DD-4553-97AF-EDE8963B21C9}" srcOrd="0" destOrd="0" presId="urn:microsoft.com/office/officeart/2005/8/layout/orgChart1"/>
  </dgm:cxnLst>
  <dgm:bg>
    <a:blipFill>
      <a:blip xmlns:r="http://schemas.openxmlformats.org/officeDocument/2006/relationships" r:embed="rId1"/>
      <a:stretch>
        <a:fillRect/>
      </a:stretch>
    </a:blipFill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e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30.emf"/><Relationship Id="rId1" Type="http://schemas.openxmlformats.org/officeDocument/2006/relationships/image" Target="../media/image29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4302231" cy="3398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623698" y="0"/>
            <a:ext cx="4302231" cy="3398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467F52-4090-43E4-9DEA-AFF6F4EB84E5}" type="datetimeFigureOut">
              <a:rPr lang="ru-RU" smtClean="0"/>
              <a:pPr/>
              <a:t>20.05.2024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265488" y="509588"/>
            <a:ext cx="3397250" cy="25495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92823" y="3228898"/>
            <a:ext cx="7942580" cy="305895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6456612"/>
            <a:ext cx="4302231" cy="3398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623698" y="6456612"/>
            <a:ext cx="4302231" cy="3398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809457-0753-4FAA-88DE-606C3DF2AD0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48929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809457-0753-4FAA-88DE-606C3DF2AD06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00080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809457-0753-4FAA-88DE-606C3DF2AD06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98610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809457-0753-4FAA-88DE-606C3DF2AD06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0470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4F79F7-EE95-49A5-B323-BB3D1EA699FE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06033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809457-0753-4FAA-88DE-606C3DF2AD06}" type="slidenum">
              <a:rPr lang="ru-RU" smtClean="0"/>
              <a:pPr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946226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809457-0753-4FAA-88DE-606C3DF2AD06}" type="slidenum">
              <a:rPr lang="ru-RU" smtClean="0"/>
              <a:pPr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505804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809457-0753-4FAA-88DE-606C3DF2AD06}" type="slidenum">
              <a:rPr lang="ru-RU" smtClean="0"/>
              <a:pPr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537137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809457-0753-4FAA-88DE-606C3DF2AD06}" type="slidenum">
              <a:rPr lang="ru-RU" smtClean="0"/>
              <a:pPr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562348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809457-0753-4FAA-88DE-606C3DF2AD06}" type="slidenum">
              <a:rPr lang="ru-RU" smtClean="0"/>
              <a:pPr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002098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809457-0753-4FAA-88DE-606C3DF2AD06}" type="slidenum">
              <a:rPr lang="ru-RU" smtClean="0"/>
              <a:pPr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080136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809457-0753-4FAA-88DE-606C3DF2AD06}" type="slidenum">
              <a:rPr lang="ru-RU" smtClean="0"/>
              <a:pPr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702395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809457-0753-4FAA-88DE-606C3DF2AD06}" type="slidenum">
              <a:rPr lang="ru-RU" smtClean="0"/>
              <a:pPr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515349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809457-0753-4FAA-88DE-606C3DF2AD06}" type="slidenum">
              <a:rPr lang="ru-RU" smtClean="0"/>
              <a:pPr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211757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809457-0753-4FAA-88DE-606C3DF2AD06}" type="slidenum">
              <a:rPr lang="ru-RU" smtClean="0"/>
              <a:pPr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615542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809457-0753-4FAA-88DE-606C3DF2AD06}" type="slidenum">
              <a:rPr lang="ru-RU" smtClean="0"/>
              <a:pPr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363902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809457-0753-4FAA-88DE-606C3DF2AD06}" type="slidenum">
              <a:rPr lang="ru-RU" smtClean="0"/>
              <a:pPr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092967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809457-0753-4FAA-88DE-606C3DF2AD06}" type="slidenum">
              <a:rPr lang="ru-RU" smtClean="0"/>
              <a:pPr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165232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809457-0753-4FAA-88DE-606C3DF2AD06}" type="slidenum">
              <a:rPr lang="ru-RU" smtClean="0"/>
              <a:pPr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073751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809457-0753-4FAA-88DE-606C3DF2AD06}" type="slidenum">
              <a:rPr lang="ru-RU" smtClean="0"/>
              <a:pPr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63502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809457-0753-4FAA-88DE-606C3DF2AD06}" type="slidenum">
              <a:rPr lang="ru-RU" smtClean="0"/>
              <a:pPr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037231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809457-0753-4FAA-88DE-606C3DF2AD06}" type="slidenum">
              <a:rPr lang="ru-RU" smtClean="0"/>
              <a:pPr/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281425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809457-0753-4FAA-88DE-606C3DF2AD06}" type="slidenum">
              <a:rPr lang="ru-RU" smtClean="0"/>
              <a:pPr/>
              <a:t>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91124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809457-0753-4FAA-88DE-606C3DF2AD06}" type="slidenum">
              <a:rPr lang="ru-RU" smtClean="0"/>
              <a:pPr/>
              <a:t>25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18044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809457-0753-4FAA-88DE-606C3DF2AD06}" type="slidenum">
              <a:rPr lang="ru-RU" smtClean="0"/>
              <a:pPr/>
              <a:t>27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295115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809457-0753-4FAA-88DE-606C3DF2AD06}" type="slidenum">
              <a:rPr lang="ru-RU" smtClean="0"/>
              <a:pPr/>
              <a:t>28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231728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809457-0753-4FAA-88DE-606C3DF2AD06}" type="slidenum">
              <a:rPr lang="ru-RU" smtClean="0"/>
              <a:pPr/>
              <a:t>31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144648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809457-0753-4FAA-88DE-606C3DF2AD06}" type="slidenum">
              <a:rPr lang="ru-RU" smtClean="0"/>
              <a:pPr/>
              <a:t>37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749051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809457-0753-4FAA-88DE-606C3DF2AD06}" type="slidenum">
              <a:rPr lang="ru-RU" smtClean="0"/>
              <a:pPr/>
              <a:t>38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41703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809457-0753-4FAA-88DE-606C3DF2AD06}" type="slidenum">
              <a:rPr lang="ru-RU" smtClean="0"/>
              <a:pPr/>
              <a:t>39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0125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69804" cy="687493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BCED1-16F0-4808-8265-F06E18AD82D2}" type="datetimeFigureOut">
              <a:rPr lang="ru-RU" smtClean="0"/>
              <a:pPr/>
              <a:t>20.05.2024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3503C-63A3-4366-8583-A3D85303C13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44129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BCED1-16F0-4808-8265-F06E18AD82D2}" type="datetimeFigureOut">
              <a:rPr lang="ru-RU" smtClean="0"/>
              <a:pPr/>
              <a:t>20.05.2024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3503C-63A3-4366-8583-A3D85303C13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76868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BCED1-16F0-4808-8265-F06E18AD82D2}" type="datetimeFigureOut">
              <a:rPr lang="ru-RU" smtClean="0"/>
              <a:pPr/>
              <a:t>20.05.2024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3503C-63A3-4366-8583-A3D85303C13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31679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BCED1-16F0-4808-8265-F06E18AD82D2}" type="datetimeFigureOut">
              <a:rPr lang="ru-RU" smtClean="0"/>
              <a:pPr/>
              <a:t>20.05.2024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3503C-63A3-4366-8583-A3D85303C13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26189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BCED1-16F0-4808-8265-F06E18AD82D2}" type="datetimeFigureOut">
              <a:rPr lang="ru-RU" smtClean="0"/>
              <a:pPr/>
              <a:t>20.05.2024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3503C-63A3-4366-8583-A3D85303C13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11355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BCED1-16F0-4808-8265-F06E18AD82D2}" type="datetimeFigureOut">
              <a:rPr lang="ru-RU" smtClean="0"/>
              <a:pPr/>
              <a:t>20.05.2024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3503C-63A3-4366-8583-A3D85303C13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23132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BCED1-16F0-4808-8265-F06E18AD82D2}" type="datetimeFigureOut">
              <a:rPr lang="ru-RU" smtClean="0"/>
              <a:pPr/>
              <a:t>20.05.2024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3503C-63A3-4366-8583-A3D85303C13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83374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BCED1-16F0-4808-8265-F06E18AD82D2}" type="datetimeFigureOut">
              <a:rPr lang="ru-RU" smtClean="0"/>
              <a:pPr/>
              <a:t>20.05.2024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3503C-63A3-4366-8583-A3D85303C13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54935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BCED1-16F0-4808-8265-F06E18AD82D2}" type="datetimeFigureOut">
              <a:rPr lang="ru-RU" smtClean="0"/>
              <a:pPr/>
              <a:t>20.05.2024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3503C-63A3-4366-8583-A3D85303C13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1037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BCED1-16F0-4808-8265-F06E18AD82D2}" type="datetimeFigureOut">
              <a:rPr lang="ru-RU" smtClean="0"/>
              <a:pPr/>
              <a:t>20.05.2024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3503C-63A3-4366-8583-A3D85303C13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22174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BCED1-16F0-4808-8265-F06E18AD82D2}" type="datetimeFigureOut">
              <a:rPr lang="ru-RU" smtClean="0"/>
              <a:pPr/>
              <a:t>20.05.2024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3503C-63A3-4366-8583-A3D85303C13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861824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BCED1-16F0-4808-8265-F06E18AD82D2}" type="datetimeFigureOut">
              <a:rPr lang="ru-RU" smtClean="0"/>
              <a:pPr/>
              <a:t>20.05.2024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3503C-63A3-4366-8583-A3D85303C13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828450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BCED1-16F0-4808-8265-F06E18AD82D2}" type="datetimeFigureOut">
              <a:rPr lang="ru-RU" smtClean="0"/>
              <a:pPr/>
              <a:t>20.05.2024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3503C-63A3-4366-8583-A3D85303C13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48264254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BCED1-16F0-4808-8265-F06E18AD82D2}" type="datetimeFigureOut">
              <a:rPr lang="ru-RU" smtClean="0"/>
              <a:pPr/>
              <a:t>20.05.2024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3503C-63A3-4366-8583-A3D85303C13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721264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BCED1-16F0-4808-8265-F06E18AD82D2}" type="datetimeFigureOut">
              <a:rPr lang="ru-RU" smtClean="0"/>
              <a:pPr/>
              <a:t>20.05.2024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3503C-63A3-4366-8583-A3D85303C13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159394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BCED1-16F0-4808-8265-F06E18AD82D2}" type="datetimeFigureOut">
              <a:rPr lang="ru-RU" smtClean="0"/>
              <a:pPr/>
              <a:t>20.05.2024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3503C-63A3-4366-8583-A3D85303C13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395854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>
  <p:cSld name="Заголовок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иаграмма 2"/>
          <p:cNvSpPr>
            <a:spLocks noGrp="1"/>
          </p:cNvSpPr>
          <p:nvPr>
            <p:ph type="chart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ru-RU" noProof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282B4E-BB9D-476B-8A90-B803A07FAFE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94487215"/>
      </p:ext>
    </p:extLst>
  </p:cSld>
  <p:clrMapOvr>
    <a:masterClrMapping/>
  </p:clrMapOvr>
  <p:transition advTm="500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69805" cy="6874935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ABCED1-16F0-4808-8265-F06E18AD82D2}" type="datetimeFigureOut">
              <a:rPr lang="ru-RU" smtClean="0"/>
              <a:pPr/>
              <a:t>20.05.2024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4B33503C-63A3-4366-8583-A3D85303C13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09808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4" r:id="rId1"/>
    <p:sldLayoutId id="2147483985" r:id="rId2"/>
    <p:sldLayoutId id="2147483986" r:id="rId3"/>
    <p:sldLayoutId id="2147483987" r:id="rId4"/>
    <p:sldLayoutId id="2147483988" r:id="rId5"/>
    <p:sldLayoutId id="2147483989" r:id="rId6"/>
    <p:sldLayoutId id="2147483990" r:id="rId7"/>
    <p:sldLayoutId id="2147483991" r:id="rId8"/>
    <p:sldLayoutId id="2147483992" r:id="rId9"/>
    <p:sldLayoutId id="2147483993" r:id="rId10"/>
    <p:sldLayoutId id="2147483994" r:id="rId11"/>
    <p:sldLayoutId id="2147483995" r:id="rId12"/>
    <p:sldLayoutId id="2147483996" r:id="rId13"/>
    <p:sldLayoutId id="2147483997" r:id="rId14"/>
    <p:sldLayoutId id="2147483998" r:id="rId15"/>
    <p:sldLayoutId id="2147483999" r:id="rId16"/>
    <p:sldLayoutId id="2147484000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7" Type="http://schemas.openxmlformats.org/officeDocument/2006/relationships/image" Target="../media/image1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7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image" Target="../media/image13.jpeg"/><Relationship Id="rId7" Type="http://schemas.openxmlformats.org/officeDocument/2006/relationships/image" Target="../media/image17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10" Type="http://schemas.openxmlformats.org/officeDocument/2006/relationships/image" Target="../media/image20.jpeg"/><Relationship Id="rId4" Type="http://schemas.openxmlformats.org/officeDocument/2006/relationships/image" Target="../media/image14.jpeg"/><Relationship Id="rId9" Type="http://schemas.openxmlformats.org/officeDocument/2006/relationships/image" Target="../media/image19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notesSlide" Target="../notesSlides/notesSlide21.xml"/><Relationship Id="rId7" Type="http://schemas.openxmlformats.org/officeDocument/2006/relationships/image" Target="../media/image22.jp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1.emf"/><Relationship Id="rId5" Type="http://schemas.openxmlformats.org/officeDocument/2006/relationships/package" Target="../embeddings/Microsoft_Word_Document8.docx"/><Relationship Id="rId4" Type="http://schemas.openxmlformats.org/officeDocument/2006/relationships/oleObject" Target="../embeddings/oleObject1.bin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24.emf"/><Relationship Id="rId5" Type="http://schemas.openxmlformats.org/officeDocument/2006/relationships/package" Target="../embeddings/Microsoft_Word_Document9.docx"/><Relationship Id="rId4" Type="http://schemas.openxmlformats.org/officeDocument/2006/relationships/oleObject" Target="../embeddings/oleObject2.bin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e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emf"/><Relationship Id="rId3" Type="http://schemas.openxmlformats.org/officeDocument/2006/relationships/notesSlide" Target="../notesSlides/notesSlide27.xml"/><Relationship Id="rId7" Type="http://schemas.openxmlformats.org/officeDocument/2006/relationships/package" Target="../embeddings/Microsoft_Word_Document10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4.bin"/><Relationship Id="rId5" Type="http://schemas.openxmlformats.org/officeDocument/2006/relationships/image" Target="../media/image29.emf"/><Relationship Id="rId4" Type="http://schemas.openxmlformats.org/officeDocument/2006/relationships/oleObject" Target="../embeddings/oleObject3.bin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D4C4EC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87624" y="3780616"/>
            <a:ext cx="7128792" cy="2985433"/>
          </a:xfrm>
          <a:prstGeom prst="rect">
            <a:avLst/>
          </a:prstGeom>
          <a:gradFill>
            <a:gsLst>
              <a:gs pos="49000">
                <a:schemeClr val="accent6">
                  <a:lumMod val="40000"/>
                  <a:lumOff val="60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>
              <a:defRPr/>
            </a:pPr>
            <a:r>
              <a:rPr lang="ru-RU" sz="4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</a:t>
            </a:r>
          </a:p>
          <a:p>
            <a:pPr lvl="0" algn="ctr">
              <a:defRPr/>
            </a:pPr>
            <a:r>
              <a:rPr lang="ru-RU" sz="4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для граждан</a:t>
            </a:r>
            <a:r>
              <a:rPr lang="ru-RU" sz="4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b="1" dirty="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исполнению бюджета</a:t>
            </a:r>
            <a:b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Краснопартизанского </a:t>
            </a:r>
          </a:p>
          <a:p>
            <a:pPr lvl="0" algn="ctr">
              <a:defRPr/>
            </a:pP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муниципального района Саратовской области          </a:t>
            </a:r>
          </a:p>
          <a:p>
            <a:pPr lvl="0" algn="ctr">
              <a:defRPr/>
            </a:pP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 2023 год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3" y="188640"/>
            <a:ext cx="7128793" cy="36004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9752" y="2924945"/>
            <a:ext cx="1368152" cy="864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83200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CCCCFF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79512" y="116632"/>
            <a:ext cx="8621588" cy="6457206"/>
          </a:xfrm>
          <a:solidFill>
            <a:schemeClr val="accent5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lvl="0" fontAlgn="base">
              <a:lnSpc>
                <a:spcPct val="90000"/>
              </a:lnSpc>
              <a:spcAft>
                <a:spcPct val="0"/>
              </a:spcAft>
              <a:buClrTx/>
              <a:buSzTx/>
            </a:pPr>
            <a:endParaRPr lang="ru-RU" altLang="ru-RU" sz="3200" b="1" kern="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 fontAlgn="base">
              <a:spcAft>
                <a:spcPct val="0"/>
              </a:spcAft>
            </a:pPr>
            <a:r>
              <a:rPr lang="ru-RU" altLang="ru-RU" sz="1900" b="1" kern="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Сегодня большое внимание уделяется теме информационной открытости, и прежде всего в сфере бюджетной политики.</a:t>
            </a:r>
          </a:p>
          <a:p>
            <a:pPr lvl="0" algn="just" fontAlgn="base">
              <a:spcAft>
                <a:spcPct val="0"/>
              </a:spcAft>
            </a:pPr>
            <a:r>
              <a:rPr lang="ru-RU" altLang="ru-RU" sz="1900" b="1" kern="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Мы представляем вам «Бюджет для граждан», созданный для обеспечения открытости и прозрачности бюджета и бюджетного процесса для населения.</a:t>
            </a:r>
          </a:p>
          <a:p>
            <a:pPr lvl="0" algn="just" fontAlgn="base">
              <a:spcAft>
                <a:spcPct val="0"/>
              </a:spcAft>
            </a:pPr>
            <a:r>
              <a:rPr lang="ru-RU" altLang="ru-RU" sz="1900" b="1" kern="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Бюджет для граждан - это упрощенная версия бюджетного документа, которая использует неформальный язык и доступные форматы, чтобы облегчить для граждан понимание бюджета. Эта информация позволит каждому жителю самостоятельно разобраться, каким образом расходуются бюджетные средства, какие задачи решаются при помощи этих средств, и как бюджетная политика влияет на развитие нашего района, на улучшение качества жизни населения.</a:t>
            </a:r>
          </a:p>
          <a:p>
            <a:pPr lvl="0" algn="l" fontAlgn="base">
              <a:spcAft>
                <a:spcPct val="0"/>
              </a:spcAft>
            </a:pPr>
            <a:r>
              <a:rPr lang="ru-RU" altLang="ru-RU" sz="1900" b="1" kern="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Информация о всех стадиях бюджетного процесса, о плановых показателя бюджета и его исполнении доступна для всех заинтересованных пользователей и размещается на официальном сайте Администрации Краснопартизанского муниципального района</a:t>
            </a:r>
            <a:endParaRPr lang="ru-RU" altLang="ru-RU" sz="1900" b="1" i="1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104" y="5157192"/>
            <a:ext cx="3292996" cy="1700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3767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00"/>
    </mc:Choice>
    <mc:Fallback xmlns="">
      <p:transition spd="slow" advTm="500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V="1">
            <a:off x="683568" y="0"/>
            <a:ext cx="7471742" cy="360040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10058522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D4C4EC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43" name="Rectangle 1"/>
          <p:cNvSpPr>
            <a:spLocks noChangeArrowheads="1"/>
          </p:cNvSpPr>
          <p:nvPr/>
        </p:nvSpPr>
        <p:spPr bwMode="auto">
          <a:xfrm>
            <a:off x="-180528" y="-99392"/>
            <a:ext cx="9144000" cy="23698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algn="ctr" eaLnBrk="0" hangingPunct="0"/>
            <a:r>
              <a:rPr lang="ru-RU" sz="1600" b="1" dirty="0">
                <a:solidFill>
                  <a:schemeClr val="tx2">
                    <a:lumMod val="50000"/>
                  </a:schemeClr>
                </a:solidFill>
                <a:latin typeface="Calibri" pitchFamily="34" charset="-52"/>
                <a:ea typeface="Calibri" pitchFamily="34" charset="-52"/>
                <a:cs typeface="Times New Roman" pitchFamily="18" charset="0"/>
              </a:rPr>
              <a:t> </a:t>
            </a:r>
          </a:p>
          <a:p>
            <a:pPr algn="ctr" eaLnBrk="0" hangingPunct="0"/>
            <a:endParaRPr lang="ru-RU" sz="1600" b="1" dirty="0">
              <a:solidFill>
                <a:schemeClr val="tx2">
                  <a:lumMod val="50000"/>
                </a:schemeClr>
              </a:solidFill>
              <a:latin typeface="Calibri" pitchFamily="34" charset="-52"/>
              <a:ea typeface="Calibri" pitchFamily="34" charset="-52"/>
              <a:cs typeface="Times New Roman" pitchFamily="18" charset="0"/>
            </a:endParaRPr>
          </a:p>
          <a:p>
            <a:pPr algn="ctr" eaLnBrk="0" hangingPunct="0"/>
            <a:endParaRPr lang="ru-RU" sz="1600" b="1" dirty="0">
              <a:solidFill>
                <a:schemeClr val="tx2">
                  <a:lumMod val="50000"/>
                </a:schemeClr>
              </a:solidFill>
              <a:latin typeface="Calibri" pitchFamily="34" charset="-52"/>
              <a:ea typeface="Calibri" pitchFamily="34" charset="-52"/>
              <a:cs typeface="Times New Roman" pitchFamily="18" charset="0"/>
            </a:endParaRPr>
          </a:p>
          <a:p>
            <a:pPr algn="ctr" eaLnBrk="0" hangingPunct="0"/>
            <a:r>
              <a:rPr lang="ru-RU" sz="2800" b="1" i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Calibri" pitchFamily="34" charset="-52"/>
                <a:cs typeface="Times New Roman" panose="02020603050405020304" pitchFamily="18" charset="0"/>
              </a:rPr>
              <a:t>Основные параметры  исполнения бюджета </a:t>
            </a:r>
          </a:p>
          <a:p>
            <a:pPr algn="ctr" eaLnBrk="0" hangingPunct="0"/>
            <a:r>
              <a:rPr lang="ru-RU" sz="2800" b="1" i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Calibri" pitchFamily="34" charset="-52"/>
                <a:cs typeface="Times New Roman" panose="02020603050405020304" pitchFamily="18" charset="0"/>
              </a:rPr>
              <a:t>Краснопартизанского муниципального района </a:t>
            </a:r>
          </a:p>
          <a:p>
            <a:pPr algn="ctr" eaLnBrk="0" hangingPunct="0"/>
            <a:r>
              <a:rPr lang="ru-RU" sz="2800" b="1" i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Calibri" pitchFamily="34" charset="-52"/>
                <a:cs typeface="Times New Roman" panose="02020603050405020304" pitchFamily="18" charset="0"/>
              </a:rPr>
              <a:t>за 2023 год.</a:t>
            </a:r>
          </a:p>
          <a:p>
            <a:pPr algn="r" eaLnBrk="0" hangingPunct="0"/>
            <a:r>
              <a:rPr lang="ru-RU" sz="1600" b="1" i="1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ea typeface="Calibri" pitchFamily="34" charset="-52"/>
                <a:cs typeface="Times New Roman" panose="02020603050405020304" pitchFamily="18" charset="0"/>
              </a:rPr>
              <a:t>                                                                                                                                                    тыс. руб</a:t>
            </a:r>
            <a:r>
              <a:rPr lang="ru-RU" sz="1600" i="1" dirty="0">
                <a:solidFill>
                  <a:schemeClr val="tx2">
                    <a:lumMod val="50000"/>
                  </a:schemeClr>
                </a:solidFill>
                <a:ea typeface="Calibri" pitchFamily="34" charset="-52"/>
                <a:cs typeface="Times New Roman" pitchFamily="18" charset="0"/>
              </a:rPr>
              <a:t>.</a:t>
            </a:r>
            <a:endParaRPr lang="ru-RU" i="1" dirty="0">
              <a:solidFill>
                <a:schemeClr val="tx2">
                  <a:lumMod val="50000"/>
                </a:schemeClr>
              </a:solidFill>
              <a:ea typeface="Calibri" pitchFamily="34" charset="-52"/>
              <a:cs typeface="Times New Roman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2132856"/>
            <a:ext cx="5472608" cy="4536504"/>
          </a:xfrm>
          <a:prstGeom prst="rect">
            <a:avLst/>
          </a:prstGeom>
        </p:spPr>
      </p:pic>
      <p:sp>
        <p:nvSpPr>
          <p:cNvPr id="8" name="Горизонтальный свиток 7"/>
          <p:cNvSpPr/>
          <p:nvPr/>
        </p:nvSpPr>
        <p:spPr>
          <a:xfrm>
            <a:off x="5805264" y="2302526"/>
            <a:ext cx="2799184" cy="1126474"/>
          </a:xfrm>
          <a:prstGeom prst="horizontalScroll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Доходы - </a:t>
            </a:r>
            <a: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437787,8</a:t>
            </a:r>
          </a:p>
        </p:txBody>
      </p:sp>
      <p:sp>
        <p:nvSpPr>
          <p:cNvPr id="10" name="Горизонтальный свиток 9"/>
          <p:cNvSpPr/>
          <p:nvPr/>
        </p:nvSpPr>
        <p:spPr>
          <a:xfrm>
            <a:off x="6084168" y="3719262"/>
            <a:ext cx="2664296" cy="1221906"/>
          </a:xfrm>
          <a:prstGeom prst="horizontalScroll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Расходы- </a:t>
            </a:r>
            <a: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410037,3</a:t>
            </a:r>
          </a:p>
        </p:txBody>
      </p:sp>
      <p:sp>
        <p:nvSpPr>
          <p:cNvPr id="11" name="Горизонтальный свиток 10"/>
          <p:cNvSpPr/>
          <p:nvPr/>
        </p:nvSpPr>
        <p:spPr>
          <a:xfrm>
            <a:off x="5769329" y="5301208"/>
            <a:ext cx="2655168" cy="1088734"/>
          </a:xfrm>
          <a:prstGeom prst="horizontalScroll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Профицит-  </a:t>
            </a:r>
            <a: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27750,5</a:t>
            </a:r>
          </a:p>
        </p:txBody>
      </p:sp>
    </p:spTree>
    <p:extLst>
      <p:ext uri="{BB962C8B-B14F-4D97-AF65-F5344CB8AC3E}">
        <p14:creationId xmlns:p14="http://schemas.microsoft.com/office/powerpoint/2010/main" val="3290510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00"/>
    </mc:Choice>
    <mc:Fallback xmlns="">
      <p:transition spd="slow" advTm="500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CCCCFF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4294967295"/>
          </p:nvPr>
        </p:nvSpPr>
        <p:spPr>
          <a:xfrm>
            <a:off x="0" y="476250"/>
            <a:ext cx="8445500" cy="1368425"/>
          </a:xfrm>
        </p:spPr>
        <p:txBody>
          <a:bodyPr>
            <a:noAutofit/>
          </a:bodyPr>
          <a:lstStyle/>
          <a:p>
            <a:pPr marL="45720" indent="0" algn="ctr">
              <a:buNone/>
            </a:pPr>
            <a:r>
              <a:rPr 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доходов бюджета</a:t>
            </a:r>
          </a:p>
          <a:p>
            <a:pPr marL="45720" indent="0" algn="ctr">
              <a:buNone/>
            </a:pPr>
            <a:r>
              <a:rPr 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Краснопартизанского муниципального района </a:t>
            </a:r>
          </a:p>
          <a:p>
            <a:pPr marL="45720" indent="0" algn="ctr">
              <a:buNone/>
            </a:pPr>
            <a:r>
              <a:rPr 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2023 год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4454820" y="3244334"/>
            <a:ext cx="2343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 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4454820" y="3244334"/>
            <a:ext cx="2343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 </a:t>
            </a:r>
          </a:p>
        </p:txBody>
      </p:sp>
      <p:sp>
        <p:nvSpPr>
          <p:cNvPr id="4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4454820" y="3244334"/>
            <a:ext cx="2343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 </a:t>
            </a:r>
          </a:p>
        </p:txBody>
      </p:sp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2018437265"/>
              </p:ext>
            </p:extLst>
          </p:nvPr>
        </p:nvGraphicFramePr>
        <p:xfrm>
          <a:off x="1475656" y="2060849"/>
          <a:ext cx="5616624" cy="33123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1" name="Выноска со стрелкой вверх 20"/>
          <p:cNvSpPr/>
          <p:nvPr/>
        </p:nvSpPr>
        <p:spPr>
          <a:xfrm>
            <a:off x="539552" y="5373217"/>
            <a:ext cx="3456384" cy="1418455"/>
          </a:xfrm>
          <a:prstGeom prst="upArrowCallou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План- 55825,4 тыс. руб.</a:t>
            </a:r>
          </a:p>
          <a:p>
            <a:pPr algn="ctr"/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Факт- 59795,6 тыс. руб.</a:t>
            </a:r>
          </a:p>
          <a:p>
            <a:pPr algn="ctr"/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107,1 % исполнения </a:t>
            </a:r>
          </a:p>
        </p:txBody>
      </p:sp>
      <p:sp>
        <p:nvSpPr>
          <p:cNvPr id="22" name="Выноска со стрелкой вверх 21"/>
          <p:cNvSpPr/>
          <p:nvPr/>
        </p:nvSpPr>
        <p:spPr>
          <a:xfrm>
            <a:off x="4689180" y="5373217"/>
            <a:ext cx="3627236" cy="1418455"/>
          </a:xfrm>
          <a:prstGeom prst="upArrowCallou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План- 42078,4 тыс. руб.</a:t>
            </a:r>
          </a:p>
          <a:p>
            <a:pPr algn="ctr"/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Факт- 63182,4 тыс. руб.</a:t>
            </a:r>
          </a:p>
          <a:p>
            <a:pPr algn="ctr"/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150 % исполнения</a:t>
            </a:r>
          </a:p>
        </p:txBody>
      </p:sp>
      <p:sp>
        <p:nvSpPr>
          <p:cNvPr id="23" name="Выноска со стрелкой влево 22"/>
          <p:cNvSpPr/>
          <p:nvPr/>
        </p:nvSpPr>
        <p:spPr>
          <a:xfrm>
            <a:off x="7092280" y="2060849"/>
            <a:ext cx="1872208" cy="2880319"/>
          </a:xfrm>
          <a:prstGeom prst="leftArrowCallou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План-316162,7 тыс. руб.</a:t>
            </a:r>
          </a:p>
          <a:p>
            <a:pPr algn="ctr"/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Факт-314809,8 тыс. руб.</a:t>
            </a:r>
          </a:p>
          <a:p>
            <a:pPr algn="ctr"/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99,6 % исполнения</a:t>
            </a:r>
          </a:p>
        </p:txBody>
      </p:sp>
    </p:spTree>
    <p:extLst>
      <p:ext uri="{BB962C8B-B14F-4D97-AF65-F5344CB8AC3E}">
        <p14:creationId xmlns:p14="http://schemas.microsoft.com/office/powerpoint/2010/main" val="17003700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D4C4EC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6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Безвозмездные поступления</a:t>
            </a:r>
            <a:br>
              <a:rPr lang="ru-RU" sz="36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 года</a:t>
            </a:r>
          </a:p>
        </p:txBody>
      </p:sp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748611959"/>
              </p:ext>
            </p:extLst>
          </p:nvPr>
        </p:nvGraphicFramePr>
        <p:xfrm>
          <a:off x="971600" y="1844824"/>
          <a:ext cx="7704856" cy="46885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0815530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D4C4EC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116632"/>
            <a:ext cx="7886700" cy="1574057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налоговых доходов</a:t>
            </a:r>
            <a:r>
              <a:rPr lang="en-US" sz="28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бюджета Краснопартизанского муниципального района</a:t>
            </a:r>
            <a:br>
              <a:rPr lang="ru-RU" sz="28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 2023 год</a:t>
            </a:r>
          </a:p>
        </p:txBody>
      </p:sp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3934259696"/>
              </p:ext>
            </p:extLst>
          </p:nvPr>
        </p:nvGraphicFramePr>
        <p:xfrm>
          <a:off x="422080" y="1412776"/>
          <a:ext cx="8748464" cy="69847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2874680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29000">
              <a:srgbClr val="CCCCFF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116632"/>
            <a:ext cx="7886700" cy="1574057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неналоговых доходов</a:t>
            </a:r>
            <a:r>
              <a:rPr lang="en-US" sz="28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бюджета Краснопартизанского муниципального района</a:t>
            </a:r>
            <a:br>
              <a:rPr lang="ru-RU" sz="28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 2023 год</a:t>
            </a:r>
          </a:p>
        </p:txBody>
      </p:sp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1930035090"/>
              </p:ext>
            </p:extLst>
          </p:nvPr>
        </p:nvGraphicFramePr>
        <p:xfrm>
          <a:off x="827584" y="1690689"/>
          <a:ext cx="8136904" cy="49066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3801371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CCCCFF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365126"/>
            <a:ext cx="7831782" cy="615602"/>
          </a:xfrm>
        </p:spPr>
        <p:txBody>
          <a:bodyPr>
            <a:noAutofit/>
          </a:bodyPr>
          <a:lstStyle/>
          <a:p>
            <a:pPr algn="ctr"/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Исполнение налоговых и неналоговых доходов бюджета Краснопартизанского муниципального района за 2023 год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(тыс.руб.)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68096260"/>
              </p:ext>
            </p:extLst>
          </p:nvPr>
        </p:nvGraphicFramePr>
        <p:xfrm>
          <a:off x="395536" y="1124744"/>
          <a:ext cx="8119813" cy="55621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16224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188497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638364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638364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638364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1013131"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вида доходов</a:t>
                      </a:r>
                    </a:p>
                  </a:txBody>
                  <a:tcP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</a:t>
                      </a:r>
                    </a:p>
                  </a:txBody>
                  <a:tcP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Исполнение</a:t>
                      </a:r>
                    </a:p>
                  </a:txBody>
                  <a:tcP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исполнения</a:t>
                      </a:r>
                    </a:p>
                  </a:txBody>
                  <a:tcP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Причины отклонения </a:t>
                      </a:r>
                      <a:r>
                        <a:rPr lang="ru-RU" sz="1400" b="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исполнения к уточненному плану ниже 95%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509784">
                <a:tc>
                  <a:txBody>
                    <a:bodyPr/>
                    <a:lstStyle/>
                    <a:p>
                      <a:r>
                        <a:rPr lang="ru-RU" sz="16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Налоговые доходы, в том числе: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55825,4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59837,2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107,2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662718">
                <a:tc>
                  <a:txBody>
                    <a:bodyPr/>
                    <a:lstStyle/>
                    <a:p>
                      <a:r>
                        <a:rPr lang="ru-RU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Налог на доходы физических лиц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25774,0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28884,2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112,1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509784">
                <a:tc>
                  <a:txBody>
                    <a:bodyPr/>
                    <a:lstStyle/>
                    <a:p>
                      <a:r>
                        <a:rPr lang="ru-RU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Доходы от уплаты акцизов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7415,6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7 830,2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105,6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endParaRPr lang="ru-RU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662718">
                <a:tc>
                  <a:txBody>
                    <a:bodyPr/>
                    <a:lstStyle/>
                    <a:p>
                      <a:r>
                        <a:rPr lang="ru-RU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Патентная система налогообложения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425,2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425,2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559888">
                <a:tc>
                  <a:txBody>
                    <a:bodyPr/>
                    <a:lstStyle/>
                    <a:p>
                      <a:r>
                        <a:rPr lang="ru-RU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Единый сельскохозяйственный налог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7 230,0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7 577,2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104,8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356848">
                <a:tc>
                  <a:txBody>
                    <a:bodyPr/>
                    <a:lstStyle/>
                    <a:p>
                      <a:r>
                        <a:rPr lang="ru-RU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Транспортный налог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13880,0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13754,6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99,0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399920">
                <a:tc>
                  <a:txBody>
                    <a:bodyPr/>
                    <a:lstStyle/>
                    <a:p>
                      <a:r>
                        <a:rPr lang="ru-RU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Государственная пошлина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1 100,6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1 365,8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124,1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631313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CCCCFF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72288210"/>
              </p:ext>
            </p:extLst>
          </p:nvPr>
        </p:nvGraphicFramePr>
        <p:xfrm>
          <a:off x="539552" y="341652"/>
          <a:ext cx="8352928" cy="62556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16224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584176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368152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45456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929816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1080180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Неналоговые</a:t>
                      </a:r>
                      <a:r>
                        <a:rPr lang="ru-RU" sz="1600" b="1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доходы, в том числе: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42108,4</a:t>
                      </a:r>
                    </a:p>
                  </a:txBody>
                  <a:tcP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63179,6</a:t>
                      </a:r>
                    </a:p>
                  </a:txBody>
                  <a:tcP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150</a:t>
                      </a:r>
                    </a:p>
                  </a:txBody>
                  <a:tcP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/>
                    </a:p>
                  </a:txBody>
                  <a:tcPr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680113">
                <a:tc>
                  <a:txBody>
                    <a:bodyPr/>
                    <a:lstStyle/>
                    <a:p>
                      <a:r>
                        <a:rPr lang="ru-RU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Арендная плата за земельные участки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5985,9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5986,0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680113">
                <a:tc>
                  <a:txBody>
                    <a:bodyPr/>
                    <a:lstStyle/>
                    <a:p>
                      <a:r>
                        <a:rPr lang="ru-RU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Доходы от сдачи в аренду имущества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1100,0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1239,6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112,7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960160">
                <a:tc>
                  <a:txBody>
                    <a:bodyPr/>
                    <a:lstStyle/>
                    <a:p>
                      <a:r>
                        <a:rPr lang="ru-RU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Плата за негативное воздействие на окружающую среду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42,3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42,3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543231">
                <a:tc>
                  <a:txBody>
                    <a:bodyPr/>
                    <a:lstStyle/>
                    <a:p>
                      <a:r>
                        <a:rPr lang="ru-RU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Платные</a:t>
                      </a:r>
                      <a:r>
                        <a:rPr lang="ru-RU" sz="1400" b="1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услуги</a:t>
                      </a:r>
                      <a:endParaRPr lang="ru-RU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5616,4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5909,8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105,2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680113">
                <a:tc>
                  <a:txBody>
                    <a:bodyPr/>
                    <a:lstStyle/>
                    <a:p>
                      <a:r>
                        <a:rPr lang="ru-RU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Доходы от реализации</a:t>
                      </a:r>
                      <a:r>
                        <a:rPr lang="ru-RU" sz="1400" b="1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имущества</a:t>
                      </a:r>
                      <a:endParaRPr lang="ru-RU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23996,2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44634,3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186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744109">
                <a:tc>
                  <a:txBody>
                    <a:bodyPr/>
                    <a:lstStyle/>
                    <a:p>
                      <a:r>
                        <a:rPr lang="ru-RU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Доходы от продажи земельных участков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4907,5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4907,5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543231">
                <a:tc>
                  <a:txBody>
                    <a:bodyPr/>
                    <a:lstStyle/>
                    <a:p>
                      <a:r>
                        <a:rPr lang="ru-RU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Штрафы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460,1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460,1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344449">
                <a:tc>
                  <a:txBody>
                    <a:bodyPr/>
                    <a:lstStyle/>
                    <a:p>
                      <a:endParaRPr lang="ru-RU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83076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D4C4EC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1547664" y="155507"/>
            <a:ext cx="6480721" cy="1323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5683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5683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5683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5683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5683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5683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5683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5683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5683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68325" algn="l"/>
              </a:tabLst>
            </a:pPr>
            <a:r>
              <a:rPr kumimoji="0" lang="ru-RU" altLang="ru-RU" sz="2000" b="1" i="0" u="none" strike="noStrike" cap="none" normalizeH="0" baseline="0" dirty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Доходы на одного жителя</a:t>
            </a:r>
            <a:endParaRPr kumimoji="0" lang="ru-RU" altLang="ru-RU" sz="2000" b="0" i="0" u="none" strike="noStrike" cap="none" normalizeH="0" baseline="0" dirty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68325" algn="l"/>
              </a:tabLst>
            </a:pPr>
            <a:r>
              <a:rPr kumimoji="0" lang="ru-RU" altLang="ru-RU" sz="2000" b="1" i="0" u="none" strike="noStrike" cap="none" normalizeH="0" baseline="0" dirty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бюджета Краснопартизанского муниципального района</a:t>
            </a:r>
            <a: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kumimoji="0" lang="ru-RU" altLang="ru-RU" sz="2000" b="1" i="0" u="none" strike="noStrike" cap="none" normalizeH="0" baseline="0" dirty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 2023</a:t>
            </a:r>
            <a:r>
              <a:rPr kumimoji="0" lang="ru-RU" altLang="ru-RU" sz="2000" b="1" i="0" u="none" strike="noStrike" cap="none" normalizeH="0" dirty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2000" b="1" i="0" u="none" strike="noStrike" cap="none" normalizeH="0" baseline="0" dirty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год</a:t>
            </a:r>
            <a: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2000" b="1" i="0" u="none" strike="noStrike" cap="none" normalizeH="0" baseline="0" dirty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(руб.)</a:t>
            </a:r>
            <a:endParaRPr kumimoji="0" lang="ru-RU" altLang="ru-RU" sz="2000" b="0" i="0" u="none" strike="noStrike" cap="none" normalizeH="0" baseline="0" dirty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68325" algn="l"/>
              </a:tabLst>
            </a:pPr>
            <a:endParaRPr kumimoji="0" lang="ru-RU" altLang="ru-RU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Объект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31103120"/>
              </p:ext>
            </p:extLst>
          </p:nvPr>
        </p:nvGraphicFramePr>
        <p:xfrm>
          <a:off x="107505" y="1478946"/>
          <a:ext cx="8424935" cy="51184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0" y="54673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8224" y="4221087"/>
            <a:ext cx="2448272" cy="252028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</p:pic>
    </p:spTree>
    <p:extLst>
      <p:ext uri="{BB962C8B-B14F-4D97-AF65-F5344CB8AC3E}">
        <p14:creationId xmlns:p14="http://schemas.microsoft.com/office/powerpoint/2010/main" val="42640818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CCCCFF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35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исполнения расходов за </a:t>
            </a:r>
            <a:br>
              <a:rPr lang="ru-RU" sz="35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5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 год</a:t>
            </a:r>
          </a:p>
        </p:txBody>
      </p:sp>
      <p:graphicFrame>
        <p:nvGraphicFramePr>
          <p:cNvPr id="6" name="Объект 26">
            <a:extLst>
              <a:ext uri="{FF2B5EF4-FFF2-40B4-BE49-F238E27FC236}">
                <a16:creationId xmlns="" xmlns:a16="http://schemas.microsoft.com/office/drawing/2014/main" id="{32C0D9F0-5416-410C-8641-2A2E39E92BC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60701586"/>
              </p:ext>
            </p:extLst>
          </p:nvPr>
        </p:nvGraphicFramePr>
        <p:xfrm>
          <a:off x="2662227" y="1556792"/>
          <a:ext cx="6230254" cy="51125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629" y="1192602"/>
            <a:ext cx="1973742" cy="165618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853" y="2636912"/>
            <a:ext cx="1977097" cy="1584176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0629" y="4221088"/>
            <a:ext cx="2081986" cy="1773956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5458" y="5404632"/>
            <a:ext cx="2066542" cy="1451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39350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D4C4EC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1"/>
            <a:ext cx="7886700" cy="1268760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Исполнение расходной части бюджета Краснопартизанского муниципального района</a:t>
            </a:r>
            <a:b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 2023 год, </a:t>
            </a:r>
            <a:r>
              <a:rPr lang="ru-RU" sz="13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руб.</a:t>
            </a: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40153533"/>
              </p:ext>
            </p:extLst>
          </p:nvPr>
        </p:nvGraphicFramePr>
        <p:xfrm>
          <a:off x="628650" y="2123137"/>
          <a:ext cx="8335839" cy="4663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90942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3099117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111445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972514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833584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1528237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</a:tblGrid>
              <a:tr h="947526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Раздел, подраздел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Уточненный план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Исполнение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исполнения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Причины отклонения исполнения к уточненному</a:t>
                      </a:r>
                      <a:r>
                        <a:rPr lang="ru-RU" sz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плану ниже 95%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87129">
                <a:tc>
                  <a:txBody>
                    <a:bodyPr/>
                    <a:lstStyle/>
                    <a:p>
                      <a:endParaRPr lang="ru-RU"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Всего: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414112,6</a:t>
                      </a:r>
                    </a:p>
                  </a:txBody>
                  <a:tcPr marL="8313" marR="8313" marT="8313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410037,3</a:t>
                      </a:r>
                    </a:p>
                  </a:txBody>
                  <a:tcPr marL="8313" marR="8313" marT="8313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</a:t>
                      </a:r>
                    </a:p>
                  </a:txBody>
                  <a:tcPr marL="8313" marR="8313" marT="8313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87129">
                <a:tc>
                  <a:txBody>
                    <a:bodyPr/>
                    <a:lstStyle/>
                    <a:p>
                      <a:endParaRPr lang="ru-RU" sz="1400"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том</a:t>
                      </a:r>
                      <a:r>
                        <a:rPr lang="ru-RU" sz="1400" b="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числе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87129"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Общегосударственные</a:t>
                      </a:r>
                      <a:r>
                        <a:rPr lang="ru-RU" sz="1400" b="1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вопросы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70251,1</a:t>
                      </a:r>
                    </a:p>
                  </a:txBody>
                  <a:tcPr marL="8313" marR="8313" marT="8313" marB="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70056,4</a:t>
                      </a:r>
                    </a:p>
                  </a:txBody>
                  <a:tcPr marL="8313" marR="8313" marT="8313" marB="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99,7</a:t>
                      </a:r>
                    </a:p>
                  </a:txBody>
                  <a:tcPr marL="8313" marR="8313" marT="8313" marB="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890100">
                <a:tc>
                  <a:txBody>
                    <a:bodyPr/>
                    <a:lstStyle/>
                    <a:p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Функционирование высшего должностного лица субъекта Российской Федерации и муниципального образования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3688,8</a:t>
                      </a:r>
                    </a:p>
                  </a:txBody>
                  <a:tcPr marL="8313" marR="8313" marT="831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3688,8</a:t>
                      </a:r>
                    </a:p>
                  </a:txBody>
                  <a:tcPr marL="8313" marR="8313" marT="831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8313" marR="8313" marT="8313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1694061">
                <a:tc>
                  <a:txBody>
                    <a:bodyPr/>
                    <a:lstStyle/>
                    <a:p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0104</a:t>
                      </a:r>
                    </a:p>
                    <a:p>
                      <a:endParaRPr lang="ru-RU"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ru-RU"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ru-RU"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ru-RU"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ru-RU"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ru-RU"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ru-RU"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Функционирование Правительства Российской Федерации, высших исполнительных органов государственной власти субъектов Российской Федерации, местных администраций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24117,5</a:t>
                      </a:r>
                    </a:p>
                  </a:txBody>
                  <a:tcPr marL="8313" marR="8313" marT="831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24117,5</a:t>
                      </a:r>
                    </a:p>
                  </a:txBody>
                  <a:tcPr marL="8313" marR="8313" marT="831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8313" marR="8313" marT="8313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63688" y="1124744"/>
            <a:ext cx="5688632" cy="998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77410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CCCCFF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80362865"/>
              </p:ext>
            </p:extLst>
          </p:nvPr>
        </p:nvGraphicFramePr>
        <p:xfrm>
          <a:off x="430970" y="332087"/>
          <a:ext cx="8424935" cy="63367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627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994611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098583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318299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391538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805629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</a:tblGrid>
              <a:tr h="411673">
                <a:tc>
                  <a:txBody>
                    <a:bodyPr/>
                    <a:lstStyle/>
                    <a:p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0105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Судебная система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1,2</a:t>
                      </a:r>
                    </a:p>
                  </a:txBody>
                  <a:tcPr marL="8313" marR="8313" marT="8313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1,2</a:t>
                      </a:r>
                    </a:p>
                  </a:txBody>
                  <a:tcPr marL="8313" marR="8313" marT="8313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292963"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0106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Обеспечение деятельности финансовых, налоговых и таможенных органов и органов финансового (финансово-бюджетного) надзора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10418,7</a:t>
                      </a:r>
                    </a:p>
                  </a:txBody>
                  <a:tcPr marL="8313" marR="8313" marT="831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10416,8</a:t>
                      </a:r>
                    </a:p>
                  </a:txBody>
                  <a:tcPr marL="8313" marR="8313" marT="831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99,98</a:t>
                      </a:r>
                    </a:p>
                  </a:txBody>
                  <a:tcPr marL="8313" marR="8313" marT="8313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689580"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0113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Другие общегосударственные вопросы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32025,0</a:t>
                      </a:r>
                    </a:p>
                  </a:txBody>
                  <a:tcPr marL="8313" marR="8313" marT="831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31832,0</a:t>
                      </a:r>
                    </a:p>
                  </a:txBody>
                  <a:tcPr marL="8313" marR="8313" marT="831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99,4</a:t>
                      </a:r>
                    </a:p>
                  </a:txBody>
                  <a:tcPr marL="8313" marR="8313" marT="8313" marB="0" anchor="ctr"/>
                </a:tc>
                <a:tc>
                  <a:txBody>
                    <a:bodyPr/>
                    <a:lstStyle/>
                    <a:p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890708"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Национальная безопасность и правоохранительная деятельность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3035,0</a:t>
                      </a:r>
                    </a:p>
                  </a:txBody>
                  <a:tcPr marL="8313" marR="8313" marT="831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3034,0</a:t>
                      </a:r>
                    </a:p>
                  </a:txBody>
                  <a:tcPr marL="8313" marR="8313" marT="831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99,97</a:t>
                      </a:r>
                    </a:p>
                  </a:txBody>
                  <a:tcPr marL="8313" marR="8313" marT="8313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1494091"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0310</a:t>
                      </a: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Защита населения и территории от последствий чрезвычайных ситуаций природного и техногенного характера, гражданская оборона</a:t>
                      </a: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3035,0</a:t>
                      </a:r>
                    </a:p>
                  </a:txBody>
                  <a:tcPr marL="8313" marR="8313" marT="8313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3034,0</a:t>
                      </a:r>
                    </a:p>
                  </a:txBody>
                  <a:tcPr marL="8313" marR="8313" marT="8313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99,97</a:t>
                      </a:r>
                    </a:p>
                  </a:txBody>
                  <a:tcPr marL="8313" marR="8313" marT="8313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1268257"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Национальная экономика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28243,2</a:t>
                      </a:r>
                    </a:p>
                  </a:txBody>
                  <a:tcPr marL="8313" marR="8313" marT="8313" marB="0" anchor="ctr"/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25737,4</a:t>
                      </a:r>
                    </a:p>
                  </a:txBody>
                  <a:tcPr marL="8313" marR="8313" marT="8313" marB="0" anchor="ctr"/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91,1</a:t>
                      </a:r>
                    </a:p>
                  </a:txBody>
                  <a:tcPr marL="8313" marR="8313" marT="8313" marB="0" anchor="ctr"/>
                </a:tc>
                <a:tc>
                  <a:txBody>
                    <a:bodyPr/>
                    <a:lstStyle/>
                    <a:p>
                      <a:endParaRPr lang="ru-RU" sz="1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289430">
                <a:tc>
                  <a:txBody>
                    <a:bodyPr/>
                    <a:lstStyle/>
                    <a:p>
                      <a:endParaRPr lang="ru-RU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4123522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D4C4EC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  <a:p>
            <a:endParaRPr lang="ru-RU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31059372"/>
              </p:ext>
            </p:extLst>
          </p:nvPr>
        </p:nvGraphicFramePr>
        <p:xfrm>
          <a:off x="395536" y="288734"/>
          <a:ext cx="8568948" cy="623661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9208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88032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224136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08012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152128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1440158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</a:tblGrid>
              <a:tr h="744673">
                <a:tc>
                  <a:txBody>
                    <a:bodyPr/>
                    <a:lstStyle/>
                    <a:p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0401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Общеэкономические вопросы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2,0</a:t>
                      </a:r>
                    </a:p>
                  </a:txBody>
                  <a:tcPr marL="8313" marR="8313" marT="8313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2,0</a:t>
                      </a:r>
                    </a:p>
                  </a:txBody>
                  <a:tcPr marL="8313" marR="8313" marT="8313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8313" marR="8313" marT="8313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138131"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0405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Сельское хозяйство и рыболовство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561,4</a:t>
                      </a:r>
                    </a:p>
                    <a:p>
                      <a:pPr algn="ctr" fontAlgn="b"/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313" marR="8313" marT="8313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404,2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72</a:t>
                      </a:r>
                    </a:p>
                    <a:p>
                      <a:pPr algn="ctr"/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Произведена оплата в пределах актов выполненных работ.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605884"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0406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Водные ресурсы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3847,1</a:t>
                      </a:r>
                    </a:p>
                    <a:p>
                      <a:pPr algn="ctr" fontAlgn="b"/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313" marR="8313" marT="831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3847,1</a:t>
                      </a:r>
                    </a:p>
                    <a:p>
                      <a:pPr algn="ctr" fontAlgn="b"/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313" marR="8313" marT="831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100,0</a:t>
                      </a:r>
                    </a:p>
                    <a:p>
                      <a:pPr algn="ctr" fontAlgn="b"/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313" marR="8313" marT="8313" marB="0" anchor="ctr"/>
                </a:tc>
                <a:tc>
                  <a:txBody>
                    <a:bodyPr/>
                    <a:lstStyle/>
                    <a:p>
                      <a:pPr algn="l"/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211767"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0409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Дорожное хозяйство (дорожные фонды)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21295,6</a:t>
                      </a:r>
                    </a:p>
                    <a:p>
                      <a:pPr algn="ctr" fontAlgn="b"/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313" marR="8313" marT="831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19559,1</a:t>
                      </a:r>
                    </a:p>
                    <a:p>
                      <a:pPr algn="ctr" fontAlgn="b"/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313" marR="8313" marT="831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91,8</a:t>
                      </a:r>
                    </a:p>
                    <a:p>
                      <a:pPr algn="ctr" fontAlgn="b"/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313" marR="8313" marT="8313" marB="0" anchor="ctr"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Произведена оплата в пределах актов выполненных работ.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1347787"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0412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Другие вопросы в области национальной экономики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2537,1</a:t>
                      </a:r>
                    </a:p>
                    <a:p>
                      <a:pPr algn="ctr" fontAlgn="b"/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  <a:p>
                      <a:pPr algn="ctr" fontAlgn="b"/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313" marR="8313" marT="831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1925,1</a:t>
                      </a:r>
                    </a:p>
                    <a:p>
                      <a:pPr algn="ctr" fontAlgn="b"/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  <a:p>
                      <a:pPr algn="ctr" fontAlgn="b"/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313" marR="8313" marT="831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75,9</a:t>
                      </a:r>
                    </a:p>
                    <a:p>
                      <a:pPr algn="ctr" fontAlgn="b"/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  <a:p>
                      <a:pPr algn="ctr" fontAlgn="b"/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313" marR="8313" marT="8313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Произведена оплата в пределах актов выполненных работ.</a:t>
                      </a:r>
                    </a:p>
                    <a:p>
                      <a:pPr algn="l"/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1144447"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05</a:t>
                      </a: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Жилищно-коммунальное хозяйство</a:t>
                      </a: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4241,7</a:t>
                      </a:r>
                    </a:p>
                    <a:p>
                      <a:pPr algn="ctr" fontAlgn="b"/>
                      <a:endParaRPr lang="ru-RU" sz="14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  <a:p>
                      <a:pPr algn="ctr" fontAlgn="b"/>
                      <a:endParaRPr lang="ru-RU" sz="14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313" marR="8313" marT="8313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4240,2</a:t>
                      </a:r>
                    </a:p>
                    <a:p>
                      <a:pPr algn="ctr" fontAlgn="b"/>
                      <a:endParaRPr lang="ru-RU" sz="14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  <a:p>
                      <a:pPr algn="ctr" fontAlgn="b"/>
                      <a:endParaRPr lang="ru-RU" sz="14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313" marR="8313" marT="8313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99,96</a:t>
                      </a:r>
                    </a:p>
                    <a:p>
                      <a:pPr algn="ctr" fontAlgn="b"/>
                      <a:endParaRPr lang="ru-RU" sz="14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  <a:p>
                      <a:pPr algn="ctr" fontAlgn="b"/>
                      <a:endParaRPr lang="ru-RU" sz="14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313" marR="8313" marT="8313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7374349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CCCCFF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93144557"/>
              </p:ext>
            </p:extLst>
          </p:nvPr>
        </p:nvGraphicFramePr>
        <p:xfrm>
          <a:off x="286953" y="141371"/>
          <a:ext cx="8605527" cy="66083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28593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82148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058057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19913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046980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1351283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</a:tblGrid>
              <a:tr h="1773196">
                <a:tc>
                  <a:txBody>
                    <a:bodyPr/>
                    <a:lstStyle/>
                    <a:p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0501</a:t>
                      </a:r>
                    </a:p>
                    <a:p>
                      <a:endParaRPr lang="ru-RU"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ru-RU"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0502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Жилищное хозяйство</a:t>
                      </a:r>
                    </a:p>
                    <a:p>
                      <a:endParaRPr lang="ru-RU"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ru-RU"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Коммунальное хозяйство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500,0</a:t>
                      </a:r>
                    </a:p>
                    <a:p>
                      <a:pPr algn="ctr"/>
                      <a:endParaRPr lang="ru-RU"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RU"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4241,7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500,0</a:t>
                      </a:r>
                    </a:p>
                    <a:p>
                      <a:pPr algn="ctr"/>
                      <a:endParaRPr lang="ru-RU"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RU"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4240,2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RU"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  <a:p>
                      <a:pPr algn="ctr"/>
                      <a:endParaRPr lang="ru-RU"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RU"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99,96</a:t>
                      </a:r>
                    </a:p>
                    <a:p>
                      <a:pPr algn="ctr"/>
                      <a:endParaRPr lang="ru-RU"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RU"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ru-RU"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ru-RU"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ru-RU"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ru-RU"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ru-RU"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52090"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07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Образование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233930,4</a:t>
                      </a:r>
                    </a:p>
                  </a:txBody>
                  <a:tcPr marL="8313" marR="8313" marT="8313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232775,6</a:t>
                      </a:r>
                    </a:p>
                  </a:txBody>
                  <a:tcPr marL="8313" marR="8313" marT="8313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99,5</a:t>
                      </a:r>
                    </a:p>
                  </a:txBody>
                  <a:tcPr marL="8313" marR="8313" marT="8313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581633">
                <a:tc>
                  <a:txBody>
                    <a:bodyPr/>
                    <a:lstStyle/>
                    <a:p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0701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Дошкольное образование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44694,0</a:t>
                      </a:r>
                    </a:p>
                  </a:txBody>
                  <a:tcPr marL="8313" marR="8313" marT="831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44594,0</a:t>
                      </a:r>
                    </a:p>
                  </a:txBody>
                  <a:tcPr marL="8313" marR="8313" marT="831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99,78</a:t>
                      </a:r>
                    </a:p>
                  </a:txBody>
                  <a:tcPr marL="8313" marR="8313" marT="8313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584360">
                <a:tc>
                  <a:txBody>
                    <a:bodyPr/>
                    <a:lstStyle/>
                    <a:p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0702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Общее образование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166036,7</a:t>
                      </a:r>
                    </a:p>
                  </a:txBody>
                  <a:tcPr marL="8313" marR="8313" marT="831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165166,0</a:t>
                      </a:r>
                    </a:p>
                  </a:txBody>
                  <a:tcPr marL="8313" marR="8313" marT="831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99,48</a:t>
                      </a:r>
                    </a:p>
                  </a:txBody>
                  <a:tcPr marL="8313" marR="8313" marT="8313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1562816">
                <a:tc>
                  <a:txBody>
                    <a:bodyPr/>
                    <a:lstStyle/>
                    <a:p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0703</a:t>
                      </a:r>
                    </a:p>
                    <a:p>
                      <a:endParaRPr lang="ru-RU"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ru-RU"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ru-RU"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0705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Дополнительное образование детей</a:t>
                      </a:r>
                    </a:p>
                    <a:p>
                      <a:endParaRPr lang="ru-RU"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ru-RU"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Профессиональная подготовка, переподготовка и повышение квалификации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15710,0</a:t>
                      </a:r>
                    </a:p>
                    <a:p>
                      <a:pPr algn="ctr"/>
                      <a:endParaRPr lang="ru-RU"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RU"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RU"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RU"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460,7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15633,9</a:t>
                      </a:r>
                    </a:p>
                    <a:p>
                      <a:pPr algn="ctr"/>
                      <a:endParaRPr lang="ru-RU"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RU"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RU"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RU"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460,7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99,5</a:t>
                      </a:r>
                    </a:p>
                    <a:p>
                      <a:pPr algn="ctr"/>
                      <a:endParaRPr lang="ru-RU"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RU"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RU"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RU"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1042026">
                <a:tc>
                  <a:txBody>
                    <a:bodyPr/>
                    <a:lstStyle/>
                    <a:p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0709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Другие вопросы в области образования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7029,3</a:t>
                      </a:r>
                    </a:p>
                  </a:txBody>
                  <a:tcPr marL="8313" marR="8313" marT="831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6921,1</a:t>
                      </a:r>
                    </a:p>
                  </a:txBody>
                  <a:tcPr marL="8313" marR="8313" marT="831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98,46</a:t>
                      </a:r>
                    </a:p>
                  </a:txBody>
                  <a:tcPr marL="8313" marR="8313" marT="8313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564916"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08</a:t>
                      </a: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Культура</a:t>
                      </a:r>
                      <a:r>
                        <a:rPr lang="ru-RU" sz="1400" b="1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и кинематография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62143,4</a:t>
                      </a:r>
                    </a:p>
                  </a:txBody>
                  <a:tcPr marL="8313" marR="8313" marT="8313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62033,7</a:t>
                      </a:r>
                    </a:p>
                  </a:txBody>
                  <a:tcPr marL="8313" marR="8313" marT="8313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99,8</a:t>
                      </a:r>
                    </a:p>
                  </a:txBody>
                  <a:tcPr marL="8313" marR="8313" marT="8313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0460928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D4C4EC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49883311"/>
              </p:ext>
            </p:extLst>
          </p:nvPr>
        </p:nvGraphicFramePr>
        <p:xfrm>
          <a:off x="179512" y="68273"/>
          <a:ext cx="8784974" cy="509125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98634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758918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452062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16165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149548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1464162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</a:tblGrid>
              <a:tr h="612859">
                <a:tc>
                  <a:txBody>
                    <a:bodyPr/>
                    <a:lstStyle/>
                    <a:p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0801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Культура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37107,0</a:t>
                      </a:r>
                    </a:p>
                  </a:txBody>
                  <a:tcPr marL="8313" marR="8313" marT="8313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37050,2</a:t>
                      </a:r>
                    </a:p>
                  </a:txBody>
                  <a:tcPr marL="8313" marR="8313" marT="8313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99,9</a:t>
                      </a:r>
                    </a:p>
                  </a:txBody>
                  <a:tcPr marL="8313" marR="8313" marT="8313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717948"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0804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Другие вопросы в области культуры, кинематографии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25036,5</a:t>
                      </a:r>
                    </a:p>
                  </a:txBody>
                  <a:tcPr marL="8313" marR="8313" marT="831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24983,5</a:t>
                      </a:r>
                    </a:p>
                  </a:txBody>
                  <a:tcPr marL="8313" marR="8313" marT="831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99,8</a:t>
                      </a:r>
                    </a:p>
                  </a:txBody>
                  <a:tcPr marL="8313" marR="8313" marT="8313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684294"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  <a:p>
                      <a:endParaRPr lang="ru-RU" sz="1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ru-RU" sz="1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Социальная политика</a:t>
                      </a:r>
                    </a:p>
                  </a:txBody>
                  <a:tcPr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3084,6</a:t>
                      </a:r>
                    </a:p>
                    <a:p>
                      <a:pPr algn="ctr" fontAlgn="b"/>
                      <a:endParaRPr lang="ru-RU" sz="14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313" marR="8313" marT="8313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2997,5</a:t>
                      </a:r>
                    </a:p>
                    <a:p>
                      <a:pPr algn="ctr" fontAlgn="b"/>
                      <a:endParaRPr lang="ru-RU" sz="14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313" marR="8313" marT="8313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97,2</a:t>
                      </a:r>
                    </a:p>
                    <a:p>
                      <a:pPr algn="ctr" fontAlgn="b"/>
                      <a:endParaRPr lang="ru-RU" sz="14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313" marR="8313" marT="8313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106026"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1001</a:t>
                      </a:r>
                    </a:p>
                    <a:p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Пенсионное</a:t>
                      </a:r>
                      <a:r>
                        <a:rPr lang="ru-RU" sz="14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обеспечение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Социальное обеспечение населения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1286,5</a:t>
                      </a:r>
                    </a:p>
                    <a:p>
                      <a:pPr algn="ctr" fontAlgn="b"/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 857,3</a:t>
                      </a:r>
                    </a:p>
                  </a:txBody>
                  <a:tcPr marL="8313" marR="8313" marT="831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1286,5</a:t>
                      </a:r>
                    </a:p>
                    <a:p>
                      <a:pPr algn="ctr" fontAlgn="b"/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829,5</a:t>
                      </a:r>
                    </a:p>
                  </a:txBody>
                  <a:tcPr marL="8313" marR="8313" marT="831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100,0 </a:t>
                      </a:r>
                    </a:p>
                    <a:p>
                      <a:pPr algn="ctr" fontAlgn="b"/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96,8</a:t>
                      </a:r>
                    </a:p>
                  </a:txBody>
                  <a:tcPr marL="8313" marR="8313" marT="8313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598757"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1004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Охрана семьи и детства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940,9</a:t>
                      </a:r>
                    </a:p>
                  </a:txBody>
                  <a:tcPr marL="8313" marR="8313" marT="8313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881,5</a:t>
                      </a:r>
                    </a:p>
                  </a:txBody>
                  <a:tcPr marL="8313" marR="8313" marT="8313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93,7</a:t>
                      </a:r>
                    </a:p>
                  </a:txBody>
                  <a:tcPr marL="8313" marR="8313" marT="8313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543819"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</a:p>
                  </a:txBody>
                  <a:tcPr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Физическая культура и спорт</a:t>
                      </a:r>
                    </a:p>
                  </a:txBody>
                  <a:tcPr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6883,4</a:t>
                      </a:r>
                    </a:p>
                  </a:txBody>
                  <a:tcPr marL="8313" marR="8313" marT="8313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6862,9</a:t>
                      </a:r>
                    </a:p>
                  </a:txBody>
                  <a:tcPr marL="8313" marR="8313" marT="8313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99,7</a:t>
                      </a:r>
                    </a:p>
                  </a:txBody>
                  <a:tcPr marL="8313" marR="8313" marT="8313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780322">
                <a:tc>
                  <a:txBody>
                    <a:bodyPr/>
                    <a:lstStyle/>
                    <a:p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1101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ru-RU"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ru-RU"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Физическая культура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6883,4</a:t>
                      </a:r>
                    </a:p>
                  </a:txBody>
                  <a:tcPr marL="8313" marR="8313" marT="831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6862,9</a:t>
                      </a:r>
                    </a:p>
                  </a:txBody>
                  <a:tcPr marL="8313" marR="8313" marT="831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99,7</a:t>
                      </a:r>
                    </a:p>
                  </a:txBody>
                  <a:tcPr marL="8313" marR="8313" marT="8313" marB="0" anchor="ctr"/>
                </a:tc>
                <a:tc>
                  <a:txBody>
                    <a:bodyPr/>
                    <a:lstStyle/>
                    <a:p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</a:tbl>
          </a:graphicData>
        </a:graphic>
      </p:graphicFrame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78674093"/>
              </p:ext>
            </p:extLst>
          </p:nvPr>
        </p:nvGraphicFramePr>
        <p:xfrm>
          <a:off x="179512" y="5112298"/>
          <a:ext cx="8784974" cy="15299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98634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758918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452062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16165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149548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1464162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</a:tblGrid>
              <a:tr h="620958"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Средства массовой информации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1182,3</a:t>
                      </a:r>
                    </a:p>
                  </a:txBody>
                  <a:tcPr marL="8313" marR="8313" marT="831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1182,3 </a:t>
                      </a:r>
                    </a:p>
                  </a:txBody>
                  <a:tcPr marL="8313" marR="8313" marT="831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8313" marR="8313" marT="8313" marB="0" anchor="ctr"/>
                </a:tc>
                <a:tc>
                  <a:txBody>
                    <a:bodyPr/>
                    <a:lstStyle/>
                    <a:p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908990"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Периодическая печать и издательства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1182,3</a:t>
                      </a:r>
                    </a:p>
                  </a:txBody>
                  <a:tcPr marL="8313" marR="8313" marT="831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1182,3</a:t>
                      </a:r>
                    </a:p>
                  </a:txBody>
                  <a:tcPr marL="8313" marR="8313" marT="831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8313" marR="8313" marT="8313" marB="0" anchor="ctr"/>
                </a:tc>
                <a:tc>
                  <a:txBody>
                    <a:bodyPr/>
                    <a:lstStyle/>
                    <a:p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3277025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40000"/>
                <a:lumOff val="60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74909992"/>
              </p:ext>
            </p:extLst>
          </p:nvPr>
        </p:nvGraphicFramePr>
        <p:xfrm>
          <a:off x="251520" y="745914"/>
          <a:ext cx="8496944" cy="54167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7921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437507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557296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421879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947919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1184422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</a:tblGrid>
              <a:tr h="783765"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Обслуживание</a:t>
                      </a:r>
                      <a:r>
                        <a:rPr lang="ru-RU" sz="1400" b="1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государственного  (муниципального долга)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13,4</a:t>
                      </a:r>
                    </a:p>
                  </a:txBody>
                  <a:tcPr marL="8313" marR="8313" marT="8313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13,4</a:t>
                      </a:r>
                    </a:p>
                  </a:txBody>
                  <a:tcPr marL="8313" marR="8313" marT="8313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8313" marR="8313" marT="8313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940863"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1301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Обслуживание государственного (муниципального) внутреннего долга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13,4</a:t>
                      </a:r>
                    </a:p>
                  </a:txBody>
                  <a:tcPr marL="8313" marR="8313" marT="831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13,4</a:t>
                      </a:r>
                    </a:p>
                  </a:txBody>
                  <a:tcPr marL="8313" marR="8313" marT="831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8313" marR="8313" marT="8313" marB="0" anchor="ctr"/>
                </a:tc>
                <a:tc>
                  <a:txBody>
                    <a:bodyPr/>
                    <a:lstStyle/>
                    <a:p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365769"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</a:p>
                  </a:txBody>
                  <a:tcPr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Межбюджетные</a:t>
                      </a:r>
                      <a:r>
                        <a:rPr lang="ru-RU" sz="1400" b="1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трансферты бюджетам субъектов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Российской</a:t>
                      </a:r>
                      <a:r>
                        <a:rPr lang="ru-RU" sz="1400" b="1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Федерации и муниципальных образований общего характера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604,1</a:t>
                      </a:r>
                    </a:p>
                  </a:txBody>
                  <a:tcPr marL="8313" marR="8313" marT="8313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604,1</a:t>
                      </a:r>
                    </a:p>
                  </a:txBody>
                  <a:tcPr marL="8313" marR="8313" marT="8313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8313" marR="8313" marT="8313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153316"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1401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Дотации на выравнивание бюджетной обеспеченности субъектов Российской Федерации и муниципальных образований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604,1</a:t>
                      </a:r>
                    </a:p>
                  </a:txBody>
                  <a:tcPr marL="8313" marR="8313" marT="831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604,1</a:t>
                      </a:r>
                    </a:p>
                  </a:txBody>
                  <a:tcPr marL="8313" marR="8313" marT="831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8313" marR="8313" marT="8313" marB="0" anchor="ctr"/>
                </a:tc>
                <a:tc>
                  <a:txBody>
                    <a:bodyPr/>
                    <a:lstStyle/>
                    <a:p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940863">
                <a:tc>
                  <a:txBody>
                    <a:bodyPr/>
                    <a:lstStyle/>
                    <a:p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ВСЕГО:</a:t>
                      </a:r>
                    </a:p>
                  </a:txBody>
                  <a:tcPr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414112,6</a:t>
                      </a:r>
                    </a:p>
                  </a:txBody>
                  <a:tcPr marL="8313" marR="8313" marT="8313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410037,3</a:t>
                      </a:r>
                    </a:p>
                  </a:txBody>
                  <a:tcPr marL="8313" marR="8313" marT="8313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99</a:t>
                      </a:r>
                    </a:p>
                  </a:txBody>
                  <a:tcPr marL="8313" marR="8313" marT="8313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4118494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D4C4EC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1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Кассовое исполнение бюджета </a:t>
            </a:r>
            <a:r>
              <a:rPr lang="ru-RU" sz="31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(в общем объеме расходов) в </a:t>
            </a:r>
            <a:r>
              <a:rPr lang="ru-RU" sz="31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разрезе главных распорядителей бюджетных средств за 2023 год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                                                                                                           </a:t>
            </a:r>
            <a:r>
              <a:rPr lang="ru-RU" sz="16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проценты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04507016"/>
              </p:ext>
            </p:extLst>
          </p:nvPr>
        </p:nvGraphicFramePr>
        <p:xfrm>
          <a:off x="628650" y="1124744"/>
          <a:ext cx="8407846" cy="55446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48088961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40000"/>
                <a:lumOff val="60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1800" b="1" dirty="0"/>
              <a:t/>
            </a:r>
            <a:br>
              <a:rPr lang="ru-RU" sz="1800" b="1" dirty="0"/>
            </a:br>
            <a:r>
              <a:rPr lang="ru-RU" sz="1800" b="1" dirty="0"/>
              <a:t/>
            </a:r>
            <a:br>
              <a:rPr lang="ru-RU" sz="1800" b="1" dirty="0"/>
            </a:br>
            <a:r>
              <a:rPr lang="ru-RU" sz="31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расходов бюджета Краснопартизанского муниципального района по экономическим статьям</a:t>
            </a:r>
            <a:br>
              <a:rPr lang="ru-RU" sz="31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1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2023 год</a:t>
            </a:r>
            <a:br>
              <a:rPr lang="ru-RU" sz="31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31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Диаграмма 1"/>
          <p:cNvGraphicFramePr>
            <a:graphicFrameLocks noGrp="1"/>
          </p:cNvGraphicFramePr>
          <p:nvPr>
            <p:ph type="chart" idx="1"/>
            <p:extLst>
              <p:ext uri="{D42A27DB-BD31-4B8C-83A1-F6EECF244321}">
                <p14:modId xmlns:p14="http://schemas.microsoft.com/office/powerpoint/2010/main" val="1374291514"/>
              </p:ext>
            </p:extLst>
          </p:nvPr>
        </p:nvGraphicFramePr>
        <p:xfrm>
          <a:off x="457200" y="2132856"/>
          <a:ext cx="8075240" cy="41659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149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3818453"/>
      </p:ext>
    </p:extLst>
  </p:cSld>
  <p:clrMapOvr>
    <a:masterClrMapping/>
  </p:clrMapOvr>
  <p:transition advTm="5000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CCCCFF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5"/>
          <p:cNvSpPr>
            <a:spLocks noGrp="1" noChangeArrowheads="1"/>
          </p:cNvSpPr>
          <p:nvPr>
            <p:ph idx="1"/>
          </p:nvPr>
        </p:nvSpPr>
        <p:spPr>
          <a:xfrm>
            <a:off x="1187624" y="549275"/>
            <a:ext cx="7632848" cy="6308725"/>
          </a:xfr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11000">
                <a:schemeClr val="accent1">
                  <a:lumMod val="45000"/>
                  <a:lumOff val="55000"/>
                </a:schemeClr>
              </a:gs>
              <a:gs pos="5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rmAutofit/>
          </a:bodyPr>
          <a:lstStyle/>
          <a:p>
            <a:pPr algn="just" eaLnBrk="1" hangingPunct="1">
              <a:lnSpc>
                <a:spcPct val="80000"/>
              </a:lnSpc>
            </a:pPr>
            <a:r>
              <a:rPr lang="ru-RU" sz="20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Основную часть расходов бюджета Краснопартизанского муниципального района составляют:</a:t>
            </a:r>
          </a:p>
          <a:p>
            <a:pPr algn="just" eaLnBrk="1" hangingPunct="1">
              <a:lnSpc>
                <a:spcPct val="80000"/>
              </a:lnSpc>
              <a:buFontTx/>
              <a:buNone/>
            </a:pPr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 расходы на образование, которые включают в себя расходы на оплату труда учителей, воспитателей в школах, детских садах, педагогов в учреждениях дополнительного образования, расходы на содержание зданий, ремонт и приобретение оборудования и др.;</a:t>
            </a:r>
          </a:p>
          <a:p>
            <a:pPr algn="just" eaLnBrk="1" hangingPunct="1">
              <a:lnSpc>
                <a:spcPct val="100000"/>
              </a:lnSpc>
              <a:buFontTx/>
              <a:buChar char="-"/>
            </a:pPr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на культуру и кинематографию, которые включают в себя расходы на оплату труда работников учреждений культуры, расходы на содержание здания, проведение культурно-массовых мероприятий и др.;</a:t>
            </a:r>
          </a:p>
          <a:p>
            <a:pPr algn="just">
              <a:lnSpc>
                <a:spcPct val="80000"/>
              </a:lnSpc>
              <a:buFontTx/>
              <a:buChar char="-"/>
            </a:pPr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на национальную экономику, которые включают в себя расходы на сельское хозяйство и рыболовство, и содержание  автомобильных дорог;</a:t>
            </a:r>
          </a:p>
          <a:p>
            <a:pPr algn="just">
              <a:lnSpc>
                <a:spcPct val="80000"/>
              </a:lnSpc>
              <a:buFontTx/>
              <a:buChar char="-"/>
            </a:pPr>
            <a:endParaRPr lang="ru-RU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80000"/>
              </a:lnSpc>
              <a:buFontTx/>
              <a:buChar char="-"/>
            </a:pPr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на общегосударственные вопросы, которые включают в себя расходы на оплату труда муниципальных служащих, расходы на содержание службы материально-технического обеспечения;</a:t>
            </a:r>
          </a:p>
          <a:p>
            <a:pPr algn="just">
              <a:lnSpc>
                <a:spcPct val="80000"/>
              </a:lnSpc>
              <a:buFontTx/>
              <a:buChar char="-"/>
            </a:pPr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на физкультуру и спорт, которые включают в себя расходы на проведение спортивных мероприятий, содержание спортивных объектов; </a:t>
            </a:r>
          </a:p>
          <a:p>
            <a:pPr algn="just" eaLnBrk="1" hangingPunct="1">
              <a:lnSpc>
                <a:spcPct val="80000"/>
              </a:lnSpc>
              <a:buFontTx/>
              <a:buChar char="-"/>
            </a:pPr>
            <a:endParaRPr lang="ru-RU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>
              <a:lnSpc>
                <a:spcPct val="80000"/>
              </a:lnSpc>
              <a:buFontTx/>
              <a:buChar char="-"/>
            </a:pPr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 на социальную политику включают в себя расходы на выплату гражданам субсидий на оплату жилищно-коммунальных услуг, выплаты компенсации родительской платы за присмотр и уход за детьми в детских садах; </a:t>
            </a:r>
          </a:p>
          <a:p>
            <a:pPr algn="just">
              <a:lnSpc>
                <a:spcPct val="80000"/>
              </a:lnSpc>
              <a:buFontTx/>
              <a:buChar char="-"/>
            </a:pPr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на национальную безопасность, которые включают в себя расходы на содержание единой дежурной диспетчерской службы. </a:t>
            </a:r>
          </a:p>
          <a:p>
            <a:pPr algn="just">
              <a:lnSpc>
                <a:spcPct val="80000"/>
              </a:lnSpc>
              <a:buFontTx/>
              <a:buChar char="-"/>
            </a:pPr>
            <a:endParaRPr lang="ru-RU"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 eaLnBrk="1" hangingPunct="1">
              <a:lnSpc>
                <a:spcPct val="80000"/>
              </a:lnSpc>
              <a:buNone/>
            </a:pPr>
            <a:endParaRPr lang="ru-RU" sz="1900" dirty="0"/>
          </a:p>
          <a:p>
            <a:pPr marL="0" indent="0" algn="just" eaLnBrk="1" hangingPunct="1">
              <a:lnSpc>
                <a:spcPct val="80000"/>
              </a:lnSpc>
              <a:buNone/>
            </a:pPr>
            <a:endParaRPr lang="ru-RU" sz="1900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24744"/>
            <a:ext cx="1187624" cy="792088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16832"/>
            <a:ext cx="1187624" cy="93610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74175"/>
            <a:ext cx="1152070" cy="78249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172" y="3610279"/>
            <a:ext cx="1159242" cy="60373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14014"/>
            <a:ext cx="1187623" cy="727151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65" y="4941166"/>
            <a:ext cx="1152070" cy="792089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6465" y="367401"/>
            <a:ext cx="1125605" cy="76406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684" y="5726182"/>
            <a:ext cx="1169753" cy="871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9765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00"/>
    </mc:Choice>
    <mc:Fallback xmlns="">
      <p:transition spd="slow" advTm="5000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16000">
              <a:srgbClr val="D4C4EC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1821" name="Group 7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57261834"/>
              </p:ext>
            </p:extLst>
          </p:nvPr>
        </p:nvGraphicFramePr>
        <p:xfrm>
          <a:off x="323529" y="404662"/>
          <a:ext cx="8568952" cy="6048673"/>
        </p:xfrm>
        <a:graphic>
          <a:graphicData uri="http://schemas.openxmlformats.org/drawingml/2006/table">
            <a:tbl>
              <a:tblPr>
                <a:tableStyleId>{125E5076-3810-47DD-B79F-674D7AD40C01}</a:tableStyleId>
              </a:tblPr>
              <a:tblGrid>
                <a:gridCol w="6413157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73209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652006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771697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361343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all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показателя</a:t>
                      </a:r>
                    </a:p>
                  </a:txBody>
                  <a:tcPr marL="6714" marR="6714" marT="6714" marB="0" anchor="b" horzOverflow="overflow"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all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714" marR="6714" marT="6714" marB="0" anchor="b" horzOverflow="overflow"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all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         2023 год</a:t>
                      </a:r>
                    </a:p>
                  </a:txBody>
                  <a:tcPr marL="6714" marR="6714" marT="6714" marB="0" horzOverflow="overflow"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all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          2023 год</a:t>
                      </a:r>
                    </a:p>
                  </a:txBody>
                  <a:tcPr marL="6714" marR="6714" marT="6714" marB="0" horzOverflow="overflow">
                    <a:solidFill>
                      <a:srgbClr val="CCCC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933968">
                <a:tc>
                  <a:txBody>
                    <a:bodyPr/>
                    <a:lstStyle/>
                    <a:p>
                      <a:pPr marL="0" marR="0" lvl="0" indent="0" algn="just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all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выпускников  муниципальных общеобразовательных учреждений, не сдавших единый государственный экзамен, в общей численности выпускников  муниципальных общеобразовательных учреждений</a:t>
                      </a:r>
                    </a:p>
                  </a:txBody>
                  <a:tcPr marL="6714" marR="6714" marT="6714" marB="0" horzOverflow="overflow"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all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</a:p>
                  </a:txBody>
                  <a:tcPr marL="6714" marR="6714" marT="6714" marB="0" horzOverflow="overflow"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all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anose="02020603050405020304" pitchFamily="18" charset="0"/>
                        </a:rPr>
                        <a:t>2,4</a:t>
                      </a:r>
                    </a:p>
                  </a:txBody>
                  <a:tcPr marL="6714" marR="6714" marT="6714" marB="0" horzOverflow="overflow"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all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anose="02020603050405020304" pitchFamily="18" charset="0"/>
                        </a:rPr>
                        <a:t>2,4</a:t>
                      </a:r>
                    </a:p>
                  </a:txBody>
                  <a:tcPr marL="6714" marR="6714" marT="6714" marB="0" horzOverflow="overflow">
                    <a:solidFill>
                      <a:srgbClr val="CCCC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543262">
                <a:tc>
                  <a:txBody>
                    <a:bodyPr/>
                    <a:lstStyle/>
                    <a:p>
                      <a:pPr marL="0" marR="0" lvl="0" indent="0" algn="just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all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Средний размер заработной платы работников  муниципальных учреждений культуры и искусства</a:t>
                      </a:r>
                    </a:p>
                  </a:txBody>
                  <a:tcPr marL="6714" marR="6714" marT="6714" marB="0" horzOverflow="overflow"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all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Тыс. руб.</a:t>
                      </a:r>
                    </a:p>
                  </a:txBody>
                  <a:tcPr marL="6714" marR="6714" marT="6714" marB="0" horzOverflow="overflow"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all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anose="02020603050405020304" pitchFamily="18" charset="0"/>
                        </a:rPr>
                        <a:t>38,2</a:t>
                      </a:r>
                    </a:p>
                  </a:txBody>
                  <a:tcPr marL="6714" marR="6714" marT="6714" marB="0" horzOverflow="overflow"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all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anose="02020603050405020304" pitchFamily="18" charset="0"/>
                        </a:rPr>
                        <a:t>38,2</a:t>
                      </a:r>
                    </a:p>
                  </a:txBody>
                  <a:tcPr marL="6714" marR="6714" marT="6714" marB="0" horzOverflow="overflow">
                    <a:solidFill>
                      <a:srgbClr val="CCCC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629363">
                <a:tc>
                  <a:txBody>
                    <a:bodyPr/>
                    <a:lstStyle/>
                    <a:p>
                      <a:pPr marL="0" marR="0" lvl="0" indent="0" algn="just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all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Средний размер заработной платы работников муниципальных общеобразовательных учреждений</a:t>
                      </a:r>
                    </a:p>
                  </a:txBody>
                  <a:tcPr marL="6714" marR="6714" marT="6714" marB="0" horzOverflow="overflow"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all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Тыс. руб.</a:t>
                      </a:r>
                    </a:p>
                  </a:txBody>
                  <a:tcPr marL="6714" marR="6714" marT="6714" marB="0" horzOverflow="overflow"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all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anose="02020603050405020304" pitchFamily="18" charset="0"/>
                        </a:rPr>
                        <a:t>28,2</a:t>
                      </a:r>
                    </a:p>
                  </a:txBody>
                  <a:tcPr marL="6714" marR="6714" marT="6714" marB="0" horzOverflow="overflow"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all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anose="02020603050405020304" pitchFamily="18" charset="0"/>
                        </a:rPr>
                        <a:t>28,2</a:t>
                      </a:r>
                    </a:p>
                  </a:txBody>
                  <a:tcPr marL="6714" marR="6714" marT="6714" marB="0" horzOverflow="overflow">
                    <a:solidFill>
                      <a:srgbClr val="CCCC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408180">
                <a:tc>
                  <a:txBody>
                    <a:bodyPr/>
                    <a:lstStyle/>
                    <a:p>
                      <a:pPr marL="0" marR="0" lvl="0" indent="0" algn="just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all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Средний размер заработной платы работников муниципальных дошкольных учреждений</a:t>
                      </a:r>
                    </a:p>
                  </a:txBody>
                  <a:tcPr marL="6714" marR="6714" marT="6714" marB="0" horzOverflow="overflow"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all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Тыс.</a:t>
                      </a:r>
                    </a:p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all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руб.</a:t>
                      </a:r>
                    </a:p>
                  </a:txBody>
                  <a:tcPr marL="6714" marR="6714" marT="6714" marB="0" horzOverflow="overflow"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all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anose="02020603050405020304" pitchFamily="18" charset="0"/>
                        </a:rPr>
                        <a:t>24,4</a:t>
                      </a:r>
                    </a:p>
                  </a:txBody>
                  <a:tcPr marL="6714" marR="6714" marT="6714" marB="0" horzOverflow="overflow"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all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anose="02020603050405020304" pitchFamily="18" charset="0"/>
                        </a:rPr>
                        <a:t>24,4</a:t>
                      </a:r>
                    </a:p>
                  </a:txBody>
                  <a:tcPr marL="6714" marR="6714" marT="6714" marB="0" horzOverflow="overflow">
                    <a:solidFill>
                      <a:srgbClr val="CCCC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741175">
                <a:tc>
                  <a:txBody>
                    <a:bodyPr/>
                    <a:lstStyle/>
                    <a:p>
                      <a:pPr marL="0" marR="0" lvl="0" indent="0" algn="just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all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муниципальных общеобразовательных учреждений, соответствующих современным требованиям обучения, в общем количестве муниципальных общеобразовательных учреждений</a:t>
                      </a:r>
                    </a:p>
                  </a:txBody>
                  <a:tcPr marL="6714" marR="6714" marT="6714" marB="0" horzOverflow="overflow"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all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</a:p>
                  </a:txBody>
                  <a:tcPr marL="6714" marR="6714" marT="6714" marB="0" horzOverflow="overflow"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1" i="0" u="none" strike="noStrike" cap="all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all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anose="02020603050405020304" pitchFamily="18" charset="0"/>
                        </a:rPr>
                        <a:t>90</a:t>
                      </a:r>
                    </a:p>
                  </a:txBody>
                  <a:tcPr marL="6714" marR="6714" marT="6714" marB="0" horzOverflow="overflow"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1" i="0" u="none" strike="noStrike" cap="all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all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anose="02020603050405020304" pitchFamily="18" charset="0"/>
                        </a:rPr>
                        <a:t>90</a:t>
                      </a:r>
                    </a:p>
                  </a:txBody>
                  <a:tcPr marL="6714" marR="6714" marT="6714" marB="0" horzOverflow="overflow">
                    <a:solidFill>
                      <a:srgbClr val="CCCC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928666">
                <a:tc>
                  <a:txBody>
                    <a:bodyPr/>
                    <a:lstStyle/>
                    <a:p>
                      <a:pPr marL="0" marR="0" lvl="0" indent="0" algn="just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all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 муниципальных образовательных учреждений, реализующих программы общего образования, имеющих физкультурный зал, в общей численности  муниципальных образовательных учреждений, реализующих программы общего образования </a:t>
                      </a:r>
                    </a:p>
                  </a:txBody>
                  <a:tcPr marL="6714" marR="6714" marT="6714" marB="0" horzOverflow="overflow"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all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</a:p>
                  </a:txBody>
                  <a:tcPr marL="6714" marR="6714" marT="6714" marB="0" horzOverflow="overflow"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1" i="0" u="none" strike="noStrike" cap="all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all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anose="02020603050405020304" pitchFamily="18" charset="0"/>
                        </a:rPr>
                        <a:t>88,9</a:t>
                      </a:r>
                    </a:p>
                  </a:txBody>
                  <a:tcPr marL="6714" marR="6714" marT="6714" marB="0" horzOverflow="overflow"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1" i="0" u="none" strike="noStrike" cap="all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all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anose="02020603050405020304" pitchFamily="18" charset="0"/>
                        </a:rPr>
                        <a:t>88,9</a:t>
                      </a:r>
                    </a:p>
                  </a:txBody>
                  <a:tcPr marL="6714" marR="6714" marT="6714" marB="0" horzOverflow="overflow">
                    <a:solidFill>
                      <a:srgbClr val="CCCC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709351">
                <a:tc>
                  <a:txBody>
                    <a:bodyPr/>
                    <a:lstStyle/>
                    <a:p>
                      <a:pPr marL="0" marR="0" lvl="0" indent="0" algn="just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all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Обеспеченность детей дошкольного возраста местами в дошкольных образовательных учреждениях (количество мест на 1000 детей)</a:t>
                      </a:r>
                    </a:p>
                  </a:txBody>
                  <a:tcPr marL="6714" marR="6714" marT="6714" marB="0" horzOverflow="overflow"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all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</a:t>
                      </a:r>
                    </a:p>
                  </a:txBody>
                  <a:tcPr marL="6714" marR="6714" marT="6714" marB="0" horzOverflow="overflow"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1" i="0" u="none" strike="noStrike" cap="all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all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anose="02020603050405020304" pitchFamily="18" charset="0"/>
                        </a:rPr>
                        <a:t>2333,3</a:t>
                      </a:r>
                    </a:p>
                  </a:txBody>
                  <a:tcPr marL="6714" marR="6714" marT="6714" marB="0" horzOverflow="overflow"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1" i="0" u="none" strike="noStrike" cap="all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all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anose="02020603050405020304" pitchFamily="18" charset="0"/>
                        </a:rPr>
                        <a:t>2333,3</a:t>
                      </a:r>
                    </a:p>
                  </a:txBody>
                  <a:tcPr marL="6714" marR="6714" marT="6714" marB="0" horzOverflow="overflow">
                    <a:solidFill>
                      <a:srgbClr val="CCCC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793365">
                <a:tc>
                  <a:txBody>
                    <a:bodyPr/>
                    <a:lstStyle/>
                    <a:p>
                      <a:pPr marL="0" marR="0" lvl="0" indent="0" algn="just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all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Объем введенного жилищного строительства, в том числе индивидуальной застройки на территории Краснопартизанского муниципального района.</a:t>
                      </a:r>
                    </a:p>
                  </a:txBody>
                  <a:tcPr marL="6714" marR="6714" marT="6714" marB="0" horzOverflow="overflow"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all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м2</a:t>
                      </a:r>
                    </a:p>
                  </a:txBody>
                  <a:tcPr marL="6714" marR="6714" marT="6714" marB="0" horzOverflow="overflow"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all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anose="02020603050405020304" pitchFamily="18" charset="0"/>
                        </a:rPr>
                        <a:t>800,0</a:t>
                      </a:r>
                    </a:p>
                  </a:txBody>
                  <a:tcPr marL="6714" marR="6714" marT="6714" marB="0" horzOverflow="overflow"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all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anose="02020603050405020304" pitchFamily="18" charset="0"/>
                        </a:rPr>
                        <a:t>810,0</a:t>
                      </a:r>
                    </a:p>
                  </a:txBody>
                  <a:tcPr marL="6714" marR="6714" marT="6714" marB="0" horzOverflow="overflow">
                    <a:solidFill>
                      <a:srgbClr val="CCCC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34689314"/>
      </p:ext>
    </p:extLst>
  </p:cSld>
  <p:clrMapOvr>
    <a:masterClrMapping/>
  </p:clrMapOvr>
  <p:transition spd="slow" advTm="5000">
    <p:push dir="u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CCCCFF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Объем муниципального  долга </a:t>
            </a:r>
            <a:br>
              <a:rPr lang="ru-RU" sz="32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01.01.2024 года</a:t>
            </a:r>
          </a:p>
        </p:txBody>
      </p:sp>
      <p:graphicFrame>
        <p:nvGraphicFramePr>
          <p:cNvPr id="4" name="Объект 3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43960128"/>
              </p:ext>
            </p:extLst>
          </p:nvPr>
        </p:nvGraphicFramePr>
        <p:xfrm>
          <a:off x="2627784" y="1819751"/>
          <a:ext cx="6264696" cy="484960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74" name="Document" r:id="rId5" imgW="6069141" imgH="5423033" progId="Word.Document.12">
                  <p:embed/>
                </p:oleObj>
              </mc:Choice>
              <mc:Fallback>
                <p:oleObj name="Document" r:id="rId5" imgW="6069141" imgH="5423033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627784" y="1819751"/>
                        <a:ext cx="6264696" cy="4849609"/>
                      </a:xfrm>
                      <a:prstGeom prst="rect">
                        <a:avLst/>
                      </a:prstGeom>
                      <a:solidFill>
                        <a:schemeClr val="accent5">
                          <a:lumMod val="40000"/>
                          <a:lumOff val="60000"/>
                        </a:schemeClr>
                      </a:solidFill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" name="Рисунок 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08" y="1819751"/>
            <a:ext cx="2324216" cy="216024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4109053"/>
            <a:ext cx="2341024" cy="2056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498091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40000"/>
                <a:lumOff val="60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82562" y="188640"/>
            <a:ext cx="8709917" cy="1296144"/>
          </a:xfrm>
        </p:spPr>
        <p:txBody>
          <a:bodyPr>
            <a:normAutofit/>
          </a:bodyPr>
          <a:lstStyle/>
          <a:p>
            <a:pPr algn="ctr"/>
            <a:r>
              <a:rPr lang="ru-RU" altLang="ru-RU" sz="24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Сведения о расходах бюджета на реализацию муниципальных программ Краснопартизанского  </a:t>
            </a:r>
            <a:br>
              <a:rPr lang="ru-RU" altLang="ru-RU" sz="24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4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муниципального района                   </a:t>
            </a:r>
            <a:r>
              <a:rPr lang="ru-RU" altLang="ru-RU" sz="14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рублей</a:t>
            </a:r>
            <a:endParaRPr lang="ru-RU" sz="1400" dirty="0">
              <a:solidFill>
                <a:schemeClr val="accent5">
                  <a:lumMod val="50000"/>
                </a:schemeClr>
              </a:solidFill>
            </a:endParaRPr>
          </a:p>
        </p:txBody>
      </p:sp>
      <p:graphicFrame>
        <p:nvGraphicFramePr>
          <p:cNvPr id="4" name="Объект 3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9630907"/>
              </p:ext>
            </p:extLst>
          </p:nvPr>
        </p:nvGraphicFramePr>
        <p:xfrm>
          <a:off x="1547664" y="1268761"/>
          <a:ext cx="7043886" cy="58511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10" name="Document" r:id="rId5" imgW="10045009" imgH="7401839" progId="Word.Document.12">
                  <p:embed/>
                </p:oleObj>
              </mc:Choice>
              <mc:Fallback>
                <p:oleObj name="Document" r:id="rId5" imgW="10045009" imgH="7401839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47664" y="1268761"/>
                        <a:ext cx="7043886" cy="585117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3986133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40000"/>
                <a:lumOff val="60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831625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Информация о целевых показателях (индикаторах) по муниципальным программам (</a:t>
            </a:r>
            <a:r>
              <a:rPr lang="ru-RU" sz="24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2022-2023 </a:t>
            </a:r>
            <a:r>
              <a:rPr lang="ru-RU" sz="24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годы)</a:t>
            </a:r>
            <a:endParaRPr lang="ru-RU" sz="2400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1" name="Объект 20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37075846"/>
              </p:ext>
            </p:extLst>
          </p:nvPr>
        </p:nvGraphicFramePr>
        <p:xfrm>
          <a:off x="628650" y="1340769"/>
          <a:ext cx="7886700" cy="44355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39294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57606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72008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08012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008112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1063030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</a:tblGrid>
              <a:tr h="282795">
                <a:tc rowSpan="2"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Наименование показателя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2" h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Ед. изм.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2022 </a:t>
                      </a:r>
                      <a:r>
                        <a:rPr lang="ru-RU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2023 </a:t>
                      </a:r>
                      <a:r>
                        <a:rPr lang="ru-RU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202</a:t>
                      </a:r>
                      <a:r>
                        <a:rPr lang="ru-RU" sz="1200" b="1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ru-RU" sz="1200" b="1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95914"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Фактическое значение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Плановый показатель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Фактическое значение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06989"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482758">
                <a:tc gridSpan="6">
                  <a:txBody>
                    <a:bodyPr/>
                    <a:lstStyle/>
                    <a:p>
                      <a:pPr algn="ctr"/>
                      <a:r>
                        <a:rPr lang="ru-RU" sz="1350" b="1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Муниципальная программа «Развитие малого и среднего предпринимательства в Краснопартизанском муниципальном районе»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87547">
                <a:tc gridSpan="2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Увеличение количества индивидуальных предпринимателей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Ед.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445637">
                <a:tc gridSpan="2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Увеличение количества рабочих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Ед.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589428">
                <a:tc gridSpan="2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Увеличение доли налоговых поступлений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%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285266">
                <a:tc gridSpan="6">
                  <a:txBody>
                    <a:bodyPr/>
                    <a:lstStyle/>
                    <a:p>
                      <a:pPr algn="ctr"/>
                      <a:r>
                        <a:rPr lang="ru-RU" sz="1350" b="1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Муниципальная программа «Молодежь района»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79130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Увеличение доли молодёжи, принимающей участие в творческих, спортивных, культурных и других мероприятиях, в общей численности молодёжи района</a:t>
                      </a: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         %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39,5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39,5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39,5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452836">
                <a:tc gridSpan="6"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50" b="1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Муниципальная программа "Обеспечение жильем молодых семей"</a:t>
                      </a:r>
                      <a:endParaRPr lang="ru-RU" sz="135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</a:tbl>
          </a:graphicData>
        </a:graphic>
      </p:graphicFrame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97974313"/>
              </p:ext>
            </p:extLst>
          </p:nvPr>
        </p:nvGraphicFramePr>
        <p:xfrm>
          <a:off x="628650" y="5929803"/>
          <a:ext cx="7886700" cy="5235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39294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29614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08012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008112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063030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52353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Количество выданных и оплаченных свидетельств о праве на получение социальной выплаты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Семья           </a:t>
                      </a: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80" marR="68580" marT="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80" marR="68580" marT="0" marB="0"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1244522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40000"/>
                <a:lumOff val="60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56075998"/>
              </p:ext>
            </p:extLst>
          </p:nvPr>
        </p:nvGraphicFramePr>
        <p:xfrm>
          <a:off x="755576" y="332657"/>
          <a:ext cx="7903790" cy="27363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06943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812293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157122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149642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077790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22976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48903">
                <a:tc gridSpan="5">
                  <a:txBody>
                    <a:bodyPr/>
                    <a:lstStyle/>
                    <a:p>
                      <a:r>
                        <a:rPr lang="ru-RU" sz="1350" b="1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Муниципальная программа «Развитие культуры в Краснопартизанском муниципальном районе»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74540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Число посещений культурных мероприятий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Чел.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77855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77 855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77 855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98766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Доля детей, привлекаемых к участию в творческих мероприятиях в возрасте от 7 лет до 17 лет (от общего количества 1174 обучающихся) 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%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65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65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65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42456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09141428"/>
              </p:ext>
            </p:extLst>
          </p:nvPr>
        </p:nvGraphicFramePr>
        <p:xfrm>
          <a:off x="772665" y="3428999"/>
          <a:ext cx="7886700" cy="2880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7539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792088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864096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864096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991022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863168">
                <a:tc gridSpan="5">
                  <a:txBody>
                    <a:bodyPr/>
                    <a:lstStyle/>
                    <a:p>
                      <a:pPr algn="ctr"/>
                      <a:r>
                        <a:rPr lang="ru-RU" sz="1350" b="1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Муниципальная программа «Профилактика правонарушений, преступлений и противодействие незаконному обороту наркотических средств на территории Краснопартизанского муниципального района»</a:t>
                      </a:r>
                      <a:endParaRPr lang="ru-RU" sz="135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51693">
                <a:tc>
                  <a:txBody>
                    <a:bodyPr/>
                    <a:lstStyle/>
                    <a:p>
                      <a:r>
                        <a:rPr lang="ru-RU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Общее количество совершенных преступлений 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88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88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88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556883">
                <a:tc>
                  <a:txBody>
                    <a:bodyPr/>
                    <a:lstStyle/>
                    <a:p>
                      <a:r>
                        <a:rPr lang="ru-RU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Количество преступлений, совершенных несовершеннолетними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Ед.</a:t>
                      </a:r>
                    </a:p>
                    <a:p>
                      <a:pPr algn="ctr"/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556883">
                <a:tc>
                  <a:txBody>
                    <a:bodyPr/>
                    <a:lstStyle/>
                    <a:p>
                      <a:r>
                        <a:rPr lang="ru-RU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Количество преступлений в сфере незаконного оборота наркотиков 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Ед.</a:t>
                      </a:r>
                    </a:p>
                    <a:p>
                      <a:pPr algn="ctr"/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451693">
                <a:tc>
                  <a:txBody>
                    <a:bodyPr/>
                    <a:lstStyle/>
                    <a:p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5617079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40000"/>
                <a:lumOff val="60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61765552"/>
              </p:ext>
            </p:extLst>
          </p:nvPr>
        </p:nvGraphicFramePr>
        <p:xfrm>
          <a:off x="628650" y="404664"/>
          <a:ext cx="7886700" cy="609154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4335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864096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08012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936104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063030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2578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89467">
                <a:tc gridSpan="5">
                  <a:txBody>
                    <a:bodyPr/>
                    <a:lstStyle/>
                    <a:p>
                      <a:pPr algn="ctr"/>
                      <a:r>
                        <a:rPr lang="ru-RU" sz="1350" b="1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Муниципальная программа «Развитие образования Краснопартизанского района»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9711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spc="-25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доля дошкольных учреждений, внедряющих 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программы нового поколения;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%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65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65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65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0485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доля обучающихся образовательных учреж­дений, занятых в реализации социально зна­чимых проектов (в процентах от общего ко­личества обучающихся); 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11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%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65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65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65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60163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доля обучающихся, занятых в системе </a:t>
                      </a:r>
                      <a:r>
                        <a:rPr lang="ru-RU" sz="12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внут­ришкольного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дополнительного образования (в процентах от общего количества обучаю­щихся);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11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%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65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90 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65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95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65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95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9678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повышение доли общеобразовательных учреждений, отвечаю­щих современным требованиям;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%</a:t>
                      </a: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65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95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65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95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65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95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82754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повышение доли специалистов (психологи, логопеды, соци­альные педагоги и др.), прошедших курсы повышения квалификации и переподготовки по вопросам внедрения </a:t>
                      </a:r>
                      <a:r>
                        <a:rPr lang="ru-RU" sz="12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здоровьесберегающих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технологий;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%</a:t>
                      </a:r>
                    </a:p>
                  </a:txBody>
                  <a:tcPr marL="68580" marR="68580" marT="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65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50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65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65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39227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повышение доли школьников, получающих горячее питание;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%</a:t>
                      </a: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65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95 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65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95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65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95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67295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повышение доли: пищеблоков общеобразовательных учрежде­ний, соответствующих </a:t>
                      </a:r>
                      <a:r>
                        <a:rPr lang="ru-RU" sz="12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санитарно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- гигиени­ческим нормам и требованиям;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%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65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65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65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71946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повышение доли: участие детей в школьных, региональных, всероссийских этапах олимпиады школьников.  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%</a:t>
                      </a: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65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65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30 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65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30 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81040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повышение доли выпускников учреждений среднего (полного) общего образования, подтвердивших годовые отметки по результатам единого государст­венного экзамена;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%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65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98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65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98 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65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98 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7578376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40000"/>
                <a:lumOff val="60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9302385"/>
              </p:ext>
            </p:extLst>
          </p:nvPr>
        </p:nvGraphicFramePr>
        <p:xfrm>
          <a:off x="611560" y="116632"/>
          <a:ext cx="7886700" cy="636829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4335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864096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08012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936104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063030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39711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повышение доли обучающихся 9-х классов, участвующих в не­зависимой форме государственной (итоговой) аттестации;</a:t>
                      </a: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%</a:t>
                      </a: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65"/>
                        </a:lnSpc>
                        <a:spcAft>
                          <a:spcPts val="1000"/>
                        </a:spcAft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100 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65"/>
                        </a:lnSpc>
                        <a:spcAft>
                          <a:spcPts val="1000"/>
                        </a:spcAft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100 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65"/>
                        </a:lnSpc>
                        <a:spcAft>
                          <a:spcPts val="1000"/>
                        </a:spcAft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100 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0485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повышение доли обучающихся 4-х классов, участвующих в не­зависимых процедурах оценки учебных дос­тижений;</a:t>
                      </a:r>
                    </a:p>
                  </a:txBody>
                  <a:tcPr marL="68580" marR="6858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%</a:t>
                      </a: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65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65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65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60163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повышение доли педагогических работников, аттестованных с использованием стандартизированных кон­трольных измерительных материалов;</a:t>
                      </a: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%</a:t>
                      </a:r>
                    </a:p>
                  </a:txBody>
                  <a:tcPr marL="68580" marR="68580" marT="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65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65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65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9678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снижение доли: выпускников учреждений среднего (полного) общего образования, получивших по результа­там единого государственного экзамена отметки ниже годовых;</a:t>
                      </a:r>
                    </a:p>
                  </a:txBody>
                  <a:tcPr marL="68580" marR="6858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%</a:t>
                      </a: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65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65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65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2 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51386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показатель обеспеченности детей развитием физической культурой и спортом;</a:t>
                      </a: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%</a:t>
                      </a:r>
                    </a:p>
                  </a:txBody>
                  <a:tcPr marL="68580" marR="68580" marT="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65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65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ts val="1265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aseline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100 </a:t>
                      </a:r>
                      <a:endParaRPr lang="ru-RU" sz="1200" baseline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ts val="1265"/>
                        </a:lnSpc>
                        <a:spcAft>
                          <a:spcPts val="1000"/>
                        </a:spcAft>
                      </a:pP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9227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увеличение  доли детей  дошкольного возраста, имеющих возможность получать услуги дошкольного образования от общего количества детей в возрасте от 1,5 до 7 лет;</a:t>
                      </a:r>
                    </a:p>
                  </a:txBody>
                  <a:tcPr marL="68580" marR="6858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%</a:t>
                      </a: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65"/>
                        </a:lnSpc>
                        <a:spcAft>
                          <a:spcPts val="1000"/>
                        </a:spcAft>
                      </a:pPr>
                      <a:r>
                        <a:rPr lang="ru-RU" sz="1200" baseline="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63</a:t>
                      </a:r>
                      <a:endParaRPr lang="ru-RU" sz="1200" baseline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65"/>
                        </a:lnSpc>
                        <a:spcAft>
                          <a:spcPts val="1000"/>
                        </a:spcAft>
                      </a:pPr>
                      <a:r>
                        <a:rPr lang="ru-RU" sz="1200" baseline="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69,6</a:t>
                      </a:r>
                      <a:endParaRPr lang="ru-RU" sz="1200" baseline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ts val="1265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aseline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ts val="1265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aseline="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69,6</a:t>
                      </a:r>
                      <a:endParaRPr lang="ru-RU" sz="1200" baseline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ts val="1265"/>
                        </a:lnSpc>
                        <a:spcAft>
                          <a:spcPts val="1000"/>
                        </a:spcAft>
                      </a:pPr>
                      <a:endParaRPr lang="ru-RU" sz="1200" baseline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103762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оказание консультативной помощи родителям (законным представителям) и детям, не посещающим дошкольное образовательное учреждение, для обеспечения равных стартовых возможностей при поступлении в общеобразовательные учреждения;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%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aseline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200" baseline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aseline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200" baseline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ts val="1265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aseline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ts val="1265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aseline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200" baseline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ts val="1265"/>
                        </a:lnSpc>
                        <a:spcAft>
                          <a:spcPts val="1000"/>
                        </a:spcAft>
                      </a:pPr>
                      <a:endParaRPr lang="ru-RU" sz="1200" baseline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719420">
                <a:tc>
                  <a:txBody>
                    <a:bodyPr/>
                    <a:lstStyle/>
                    <a:p>
                      <a:pPr indent="454025" algn="just">
                        <a:lnSpc>
                          <a:spcPts val="139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детей от общего числа обучаемых в учреждениях дополнительного образования, привлекаемых к участию в мероприятиях, процент;</a:t>
                      </a:r>
                    </a:p>
                  </a:txBody>
                  <a:tcPr marL="68580" marR="6858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%</a:t>
                      </a: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65"/>
                        </a:lnSpc>
                        <a:spcAft>
                          <a:spcPts val="1000"/>
                        </a:spcAft>
                      </a:pP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ts val="1265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65"/>
                        </a:lnSpc>
                        <a:spcAft>
                          <a:spcPts val="1000"/>
                        </a:spcAft>
                      </a:pP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ts val="1265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65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81040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увеличение числа учащихся в учреждениях дополнительного образования, чел.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чел.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65"/>
                        </a:lnSpc>
                        <a:spcAft>
                          <a:spcPts val="1000"/>
                        </a:spcAft>
                      </a:pPr>
                      <a:endParaRPr lang="ru-RU" sz="1200" baseline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ts val="1265"/>
                        </a:lnSpc>
                        <a:spcAft>
                          <a:spcPts val="1000"/>
                        </a:spcAft>
                      </a:pPr>
                      <a:r>
                        <a:rPr lang="ru-RU" sz="1200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850</a:t>
                      </a:r>
                      <a:endParaRPr lang="ru-RU" sz="1200" baseline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65"/>
                        </a:lnSpc>
                        <a:spcAft>
                          <a:spcPts val="1000"/>
                        </a:spcAft>
                      </a:pPr>
                      <a:endParaRPr lang="ru-RU" sz="1200" baseline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ts val="1265"/>
                        </a:lnSpc>
                        <a:spcAft>
                          <a:spcPts val="1000"/>
                        </a:spcAft>
                      </a:pPr>
                      <a:r>
                        <a:rPr lang="ru-RU" sz="1200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698</a:t>
                      </a:r>
                      <a:endParaRPr lang="ru-RU" sz="1200" baseline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65"/>
                        </a:lnSpc>
                        <a:spcAft>
                          <a:spcPts val="1000"/>
                        </a:spcAft>
                      </a:pPr>
                      <a:r>
                        <a:rPr lang="ru-RU" sz="1200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698</a:t>
                      </a:r>
                      <a:endParaRPr lang="ru-RU" sz="1200" baseline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5752373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40000"/>
                <a:lumOff val="60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08048099"/>
              </p:ext>
            </p:extLst>
          </p:nvPr>
        </p:nvGraphicFramePr>
        <p:xfrm>
          <a:off x="395536" y="404664"/>
          <a:ext cx="7886700" cy="31683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4335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864096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08012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936104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063030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79208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доля детей в возрасте от 5 до 18 лет, получающих дополнительное образование с использованием сертификата дополнительного образования, процент;</a:t>
                      </a: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%</a:t>
                      </a: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65"/>
                        </a:lnSpc>
                        <a:spcAft>
                          <a:spcPts val="1000"/>
                        </a:spcAft>
                      </a:pPr>
                      <a:r>
                        <a:rPr lang="ru-RU" sz="1200" b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1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65"/>
                        </a:lnSpc>
                        <a:spcAft>
                          <a:spcPts val="1000"/>
                        </a:spcAft>
                      </a:pPr>
                      <a:r>
                        <a:rPr lang="ru-RU" sz="1200" b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1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65"/>
                        </a:lnSpc>
                        <a:spcAft>
                          <a:spcPts val="1000"/>
                        </a:spcAft>
                      </a:pPr>
                      <a:r>
                        <a:rPr lang="ru-RU" sz="1200" b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1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79208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доля детей в возрасте от 5 до 18 лет, использующих сертификаты дополнительного образования в статусе сертификатов персонифицированного финансирования;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%</a:t>
                      </a: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65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65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65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79208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доля общеобразовательных учреждений, внедривших целевую модель цифровой образовательной среды в отчетном году, процент;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%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95885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5207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5207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79208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количество общеобразовательных учреждений, внедривших целевую модель цифровой образовательной среды в отчетном финансовом году, единица.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единица</a:t>
                      </a:r>
                      <a:endParaRPr lang="ru-RU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</a:t>
                      </a: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</a:t>
                      </a: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4588" y="6041660"/>
            <a:ext cx="1224136" cy="792088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3828" y="4329100"/>
            <a:ext cx="3096344" cy="187220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012" y="3575505"/>
            <a:ext cx="1977400" cy="1507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794394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40000"/>
                <a:lumOff val="60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62905453"/>
              </p:ext>
            </p:extLst>
          </p:nvPr>
        </p:nvGraphicFramePr>
        <p:xfrm>
          <a:off x="628650" y="260648"/>
          <a:ext cx="8047806" cy="20882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71342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864096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08012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08012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152128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29161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95481">
                <a:tc gridSpan="5"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50" b="1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Муниципальная программа «Развитие местного самоуправления в Краснопартизанском муниципальном районе»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29369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Доля муниципальных служащих в администрациях муниципальных образований области, проходивших переподготовку и (или) повышение квалификации не реже одного раза в три года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%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97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38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38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628650" y="2315306"/>
            <a:ext cx="8047806" cy="52322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 defTabSz="685800">
              <a:defRPr/>
            </a:pP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Муниципальная программа «Укрепление общественного здоровья на территории Краснопартизанского района»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64456887"/>
              </p:ext>
            </p:extLst>
          </p:nvPr>
        </p:nvGraphicFramePr>
        <p:xfrm>
          <a:off x="624254" y="3080644"/>
          <a:ext cx="8047806" cy="6363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71342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864096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08012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08012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152128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636387">
                <a:tc>
                  <a:txBody>
                    <a:bodyPr/>
                    <a:lstStyle/>
                    <a:p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Показатель общей смертности по Краснопартизанскому </a:t>
                      </a:r>
                    </a:p>
                    <a:p>
                      <a:r>
                        <a:rPr lang="ru-RU" sz="1200" b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муниципальному району на 1000 населения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2159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Ед.</a:t>
                      </a:r>
                    </a:p>
                  </a:txBody>
                  <a:tcPr marL="68580" marR="68580" marT="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200" b="0" baseline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0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16,8</a:t>
                      </a:r>
                      <a:endParaRPr lang="ru-RU" sz="1200" b="0" baseline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200" b="0" baseline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0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16,5</a:t>
                      </a:r>
                      <a:endParaRPr lang="ru-RU" sz="1200" b="0" baseline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b="0" kern="1200" baseline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200" b="0" kern="1200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16,5</a:t>
                      </a:r>
                      <a:endParaRPr lang="ru-RU" sz="1200" b="0" kern="1200" baseline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624254" y="4141928"/>
            <a:ext cx="8047806" cy="52322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Муниципальная программа "Энергосбережение и повышение энергетической эффективности в Краснопартизанском муниципальном районе"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59746221"/>
              </p:ext>
            </p:extLst>
          </p:nvPr>
        </p:nvGraphicFramePr>
        <p:xfrm>
          <a:off x="624254" y="4925810"/>
          <a:ext cx="8047806" cy="731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71342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864096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08012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08012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152128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just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Осуществление мероприятий в области энергосбережения и повышения энергетической эффективности</a:t>
                      </a:r>
                    </a:p>
                    <a:p>
                      <a:pPr algn="just"/>
                      <a:endParaRPr lang="ru-RU" sz="1200" b="0" baseline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2159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kern="120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тыс. руб.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200" b="0" baseline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---</a:t>
                      </a: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200" b="0" baseline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11100,0</a:t>
                      </a: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b="0" kern="1200" baseline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200" b="0" kern="120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11100,0</a:t>
                      </a:r>
                    </a:p>
                  </a:txBody>
                  <a:tcPr marL="68580" marR="68580" marT="0" marB="0"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7775539"/>
              </p:ext>
            </p:extLst>
          </p:nvPr>
        </p:nvGraphicFramePr>
        <p:xfrm>
          <a:off x="624254" y="4941168"/>
          <a:ext cx="8047806" cy="731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71342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864096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08012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08012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152128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just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Осуществление мероприятий в области энергосбережения и повышения энергетической эффективности</a:t>
                      </a:r>
                    </a:p>
                    <a:p>
                      <a:pPr algn="just"/>
                      <a:endParaRPr lang="ru-RU" sz="1200" b="0" baseline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2159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kern="120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тыс. руб.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200" b="0" baseline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0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11100,0</a:t>
                      </a:r>
                      <a:endParaRPr lang="ru-RU" sz="1200" b="0" baseline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200" b="0" baseline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0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8320,0</a:t>
                      </a:r>
                      <a:endParaRPr lang="ru-RU" sz="1200" b="0" baseline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b="0" kern="1200" baseline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200" b="0" kern="1200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8320,0</a:t>
                      </a:r>
                      <a:endParaRPr lang="ru-RU" sz="1200" b="0" kern="1200" baseline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0759811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40000"/>
                <a:lumOff val="60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2970736"/>
              </p:ext>
            </p:extLst>
          </p:nvPr>
        </p:nvGraphicFramePr>
        <p:xfrm>
          <a:off x="628650" y="476675"/>
          <a:ext cx="7886700" cy="609362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2732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93610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08012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008112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135038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48811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696428">
                <a:tc gridSpan="5">
                  <a:txBody>
                    <a:bodyPr/>
                    <a:lstStyle/>
                    <a:p>
                      <a:pPr algn="ctr"/>
                      <a:r>
                        <a:rPr lang="ru-RU" sz="1350" b="1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Муниципальная программа «Развитие сельского хозяйства и регулирование рынков сельскохозяйственной продукции, сырья и продовольствия Краснопартизанского муниципального района»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607003">
                <a:tc>
                  <a:txBody>
                    <a:bodyPr/>
                    <a:lstStyle/>
                    <a:p>
                      <a:pPr marL="0" marR="36195" lvl="0" indent="0" algn="just" defTabSz="6858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spc="-3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индекс производства продукции сельского хозяйства в хозяйствах всех категорий (в сопоставимых ценах), в</a:t>
                      </a:r>
                      <a:r>
                        <a:rPr lang="ru-RU" sz="1200" spc="-30" baseline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spc="-3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процентах к предыдущему году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103,09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173,08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173,08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488119">
                <a:tc>
                  <a:txBody>
                    <a:bodyPr/>
                    <a:lstStyle/>
                    <a:p>
                      <a:pPr marR="3619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spc="-3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индекс производства продукции растениеводства (в сопоставимых ценах), в процентах к предыдущему году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106,0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125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125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405972">
                <a:tc>
                  <a:txBody>
                    <a:bodyPr/>
                    <a:lstStyle/>
                    <a:p>
                      <a:pPr marR="3619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spc="-3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индекс производства продукции животноводства (в сопоставимых ценах), в процентах к предыдущему году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101,2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102,1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102,1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607003">
                <a:tc>
                  <a:txBody>
                    <a:bodyPr/>
                    <a:lstStyle/>
                    <a:p>
                      <a:pPr marR="3619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индекс производства пищевых продуктов, включая напитки, и табака (в сопоставимых ценах)</a:t>
                      </a:r>
                      <a:r>
                        <a:rPr lang="ru-RU" sz="1200" spc="-3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</a:t>
                      </a:r>
                      <a:br>
                        <a:rPr lang="ru-RU" sz="1200" spc="-3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ru-RU" sz="1200" spc="-3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 процентах к предыдущему году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106,0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108,0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108,0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405972">
                <a:tc>
                  <a:txBody>
                    <a:bodyPr/>
                    <a:lstStyle/>
                    <a:p>
                      <a:pPr marR="3619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индекс физического объема инвестиций в основной капитал сельского хозяйства, млн. руб.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млн. руб.</a:t>
                      </a:r>
                      <a:endParaRPr lang="ru-RU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156,0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145,3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145,3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488119">
                <a:tc>
                  <a:txBody>
                    <a:bodyPr/>
                    <a:lstStyle/>
                    <a:p>
                      <a:pPr marR="3619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spc="-4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рентабельность сельскохозяйственных</a:t>
                      </a: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организаций (с учетом субсидий), %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%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81368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среднемесячная номинальная </a:t>
                      </a:r>
                      <a:r>
                        <a:rPr lang="ru-RU" sz="1200" spc="-4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заработная плата в сельском хозяйстве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(по сельскохозяйственным организациям, не относящимся к субъектам малого предпринимательства), руб.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 руб.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8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32000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  <a:spcAft>
                          <a:spcPts val="0"/>
                        </a:spcAft>
                      </a:pPr>
                      <a:endParaRPr lang="ru-RU" sz="1200" dirty="0" smtClean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8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40000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  <a:spcAft>
                          <a:spcPts val="0"/>
                        </a:spcAft>
                      </a:pPr>
                      <a:endParaRPr lang="ru-RU" sz="1200" dirty="0" smtClean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8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40000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48811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внесение минеральных удобрений, тыс. т действующего вещества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aseline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тыс. т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8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0,475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  <a:spcAft>
                          <a:spcPts val="0"/>
                        </a:spcAft>
                      </a:pPr>
                      <a:endParaRPr lang="ru-RU" sz="1200" dirty="0" smtClean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8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3,5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  <a:spcAft>
                          <a:spcPts val="0"/>
                        </a:spcAft>
                      </a:pPr>
                      <a:endParaRPr lang="ru-RU" sz="1200" dirty="0" smtClean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8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3,5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48811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валовой сбор зерновых и зерно-бобовых культур, тыс. т</a:t>
                      </a:r>
                      <a:endParaRPr lang="ru-RU" sz="1200" baseline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aseline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тыс. т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77,9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150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150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8347978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40000"/>
                <a:lumOff val="60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3119751"/>
              </p:ext>
            </p:extLst>
          </p:nvPr>
        </p:nvGraphicFramePr>
        <p:xfrm>
          <a:off x="755576" y="1196752"/>
          <a:ext cx="7886700" cy="444532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2732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93610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08012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008112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135038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72009">
                <a:tc>
                  <a:txBody>
                    <a:bodyPr/>
                    <a:lstStyle/>
                    <a:p>
                      <a:pPr marL="0" marR="36195" lvl="0" indent="0" algn="just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kern="120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валовой сбор подсолнечника, тыс. т</a:t>
                      </a:r>
                      <a:endParaRPr lang="ru-RU" sz="1200" b="0" baseline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kern="120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тыс. т</a:t>
                      </a:r>
                      <a:endParaRPr lang="ru-RU" sz="1200" b="0" baseline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  <a:spcAft>
                          <a:spcPts val="0"/>
                        </a:spcAft>
                      </a:pP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8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27,9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  <a:spcAft>
                          <a:spcPts val="0"/>
                        </a:spcAft>
                      </a:pP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8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45,5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baseline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45,5</a:t>
                      </a:r>
                      <a:endParaRPr lang="ru-RU" sz="1200" b="0" baseline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35323">
                <a:tc>
                  <a:txBody>
                    <a:bodyPr/>
                    <a:lstStyle/>
                    <a:p>
                      <a:pPr marR="36195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spc="-50" baseline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валовой сбор картофеля, тыс. </a:t>
                      </a:r>
                      <a:r>
                        <a:rPr lang="ru-RU" sz="1200" baseline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kern="120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тыс. т</a:t>
                      </a:r>
                      <a:endParaRPr lang="ru-RU" sz="1200" b="0" baseline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baseline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8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1,65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8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1,6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8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1,6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91630">
                <a:tc>
                  <a:txBody>
                    <a:bodyPr/>
                    <a:lstStyle/>
                    <a:p>
                      <a:pPr marR="36195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aseline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валовой сбор овощей, тыс. т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kern="120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тыс. т</a:t>
                      </a:r>
                      <a:endParaRPr lang="ru-RU" sz="1200" b="0" baseline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1,3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1,5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1,5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16024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aseline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производство муки, тыс. т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kern="120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тыс. т</a:t>
                      </a:r>
                      <a:endParaRPr lang="ru-RU" sz="1200" b="0" baseline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baseline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3,3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3,3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3,3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99832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spc="-40" baseline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Производство диетических </a:t>
                      </a:r>
                      <a:br>
                        <a:rPr lang="ru-RU" sz="1200" spc="-40" baseline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ru-RU" sz="1200" spc="-40" baseline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 обогащенных микронутриентами сортов хлеба и хлебобулочных </a:t>
                      </a:r>
                      <a:r>
                        <a:rPr lang="ru-RU" sz="1200" baseline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изделий, тыс. т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kern="120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тыс. т</a:t>
                      </a:r>
                      <a:endParaRPr lang="ru-RU" sz="1200" b="0" baseline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baseline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0,007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0,007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0,007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212819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aseline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масло растительное, тыс. т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kern="120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тыс. т</a:t>
                      </a:r>
                      <a:endParaRPr lang="ru-RU" sz="1200" b="0" baseline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baseline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0,18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0,18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0,18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99375">
                <a:tc>
                  <a:txBody>
                    <a:bodyPr/>
                    <a:lstStyle/>
                    <a:p>
                      <a:pPr marR="36195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aseline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поголовье крупного рогатого скота молочного направления – всего, тыс. голов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aseline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тыс. голов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baseline="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2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8,346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2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4,6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2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4,6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227448">
                <a:tc>
                  <a:txBody>
                    <a:bodyPr/>
                    <a:lstStyle/>
                    <a:p>
                      <a:pPr marR="36195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aseline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 том числе коров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baseline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2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3,814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2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2,1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2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2,1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504056">
                <a:tc>
                  <a:txBody>
                    <a:bodyPr/>
                    <a:lstStyle/>
                    <a:p>
                      <a:pPr marR="36195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aseline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производство молока в хозяйствах всех категорий, тыс. т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aseline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тыс. т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aseline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2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20,420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2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15,75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2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15,75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480737">
                <a:tc>
                  <a:txBody>
                    <a:bodyPr/>
                    <a:lstStyle/>
                    <a:p>
                      <a:pPr marR="36195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aseline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поголовье крупного рогатого скота мясного направления – всего, тыс. голов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aseline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тыс. голов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baseline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2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1,495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2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1,495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2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1,495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480737">
                <a:tc>
                  <a:txBody>
                    <a:bodyPr/>
                    <a:lstStyle/>
                    <a:p>
                      <a:pPr marR="36195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aseline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 том числе коров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baseline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2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0,530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2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0,602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2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0,602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</a:tbl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67784374"/>
              </p:ext>
            </p:extLst>
          </p:nvPr>
        </p:nvGraphicFramePr>
        <p:xfrm>
          <a:off x="683568" y="548680"/>
          <a:ext cx="7886700" cy="5129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7240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135038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08012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936104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063030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51293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9870516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40000"/>
                <a:lumOff val="60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77631012"/>
              </p:ext>
            </p:extLst>
          </p:nvPr>
        </p:nvGraphicFramePr>
        <p:xfrm>
          <a:off x="611560" y="260648"/>
          <a:ext cx="7886700" cy="5129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7240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135038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08012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936104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063030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51293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2070275"/>
              </p:ext>
            </p:extLst>
          </p:nvPr>
        </p:nvGraphicFramePr>
        <p:xfrm>
          <a:off x="611560" y="784636"/>
          <a:ext cx="7886700" cy="306491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7240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152128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08012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936104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045940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389300">
                <a:tc>
                  <a:txBody>
                    <a:bodyPr/>
                    <a:lstStyle/>
                    <a:p>
                      <a:pPr marR="3619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поголовье свиней, тыс. голов</a:t>
                      </a: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тыс. голов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b="1" baseline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2,7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2,8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2,8</a:t>
                      </a:r>
                      <a:endParaRPr lang="ru-RU" sz="1200" b="0" baseline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40987">
                <a:tc>
                  <a:txBody>
                    <a:bodyPr/>
                    <a:lstStyle/>
                    <a:p>
                      <a:pPr marR="3619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поголовье птицы, тыс. голов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тыс. голов</a:t>
                      </a:r>
                      <a:endParaRPr lang="ru-RU" sz="1200" baseline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2000"/>
                        </a:lnSpc>
                        <a:spcAft>
                          <a:spcPts val="0"/>
                        </a:spcAft>
                      </a:pPr>
                      <a:r>
                        <a:rPr lang="ru-RU" sz="1200" baseline="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71,461</a:t>
                      </a:r>
                      <a:endParaRPr lang="ru-RU" sz="1200" baseline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2000"/>
                        </a:lnSpc>
                        <a:spcAft>
                          <a:spcPts val="0"/>
                        </a:spcAft>
                      </a:pPr>
                      <a:r>
                        <a:rPr lang="ru-RU" sz="1200" baseline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67,1</a:t>
                      </a:r>
                      <a:endParaRPr lang="ru-RU" sz="1200" baseline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9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aseline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67,1</a:t>
                      </a:r>
                      <a:endParaRPr lang="ru-RU" sz="1200" baseline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92000"/>
                        </a:lnSpc>
                        <a:spcAft>
                          <a:spcPts val="0"/>
                        </a:spcAft>
                      </a:pPr>
                      <a:endParaRPr lang="ru-RU" sz="1200" baseline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11487">
                <a:tc>
                  <a:txBody>
                    <a:bodyPr/>
                    <a:lstStyle/>
                    <a:p>
                      <a:pPr marR="3619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поголовье овец, тыс. голов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тыс. голов</a:t>
                      </a:r>
                      <a:endParaRPr lang="ru-RU" sz="1200" b="0" baseline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2000"/>
                        </a:lnSpc>
                        <a:spcAft>
                          <a:spcPts val="0"/>
                        </a:spcAft>
                      </a:pPr>
                      <a:r>
                        <a:rPr lang="ru-RU" sz="1200" baseline="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12,524</a:t>
                      </a:r>
                      <a:endParaRPr lang="ru-RU" sz="1200" baseline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2000"/>
                        </a:lnSpc>
                        <a:spcAft>
                          <a:spcPts val="0"/>
                        </a:spcAft>
                      </a:pPr>
                      <a:r>
                        <a:rPr lang="ru-RU" sz="1200" baseline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8,6</a:t>
                      </a:r>
                      <a:endParaRPr lang="ru-RU" sz="1200" baseline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9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aseline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8,6</a:t>
                      </a:r>
                      <a:endParaRPr lang="ru-RU" sz="1200" baseline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92000"/>
                        </a:lnSpc>
                        <a:spcAft>
                          <a:spcPts val="0"/>
                        </a:spcAft>
                      </a:pPr>
                      <a:endParaRPr lang="ru-RU" sz="1200" baseline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89300">
                <a:tc>
                  <a:txBody>
                    <a:bodyPr/>
                    <a:lstStyle/>
                    <a:p>
                      <a:pPr marR="3619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скот и птица на убой (в живом весе) в хозяйствах всех категорий – всего, тыс. т.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тыс. т.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baseline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2000"/>
                        </a:lnSpc>
                        <a:spcAft>
                          <a:spcPts val="0"/>
                        </a:spcAft>
                      </a:pPr>
                      <a:r>
                        <a:rPr lang="ru-RU" sz="1200" baseline="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6,991</a:t>
                      </a:r>
                      <a:endParaRPr lang="ru-RU" sz="1100" baseline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2000"/>
                        </a:lnSpc>
                        <a:spcAft>
                          <a:spcPts val="0"/>
                        </a:spcAft>
                      </a:pPr>
                      <a:r>
                        <a:rPr lang="ru-RU" sz="1200" baseline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2,73</a:t>
                      </a:r>
                      <a:endParaRPr lang="ru-RU" sz="1100" baseline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9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aseline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2,73</a:t>
                      </a:r>
                      <a:endParaRPr lang="ru-RU" sz="1200" baseline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92000"/>
                        </a:lnSpc>
                        <a:spcAft>
                          <a:spcPts val="0"/>
                        </a:spcAft>
                      </a:pPr>
                      <a:endParaRPr lang="ru-RU" sz="1100" baseline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70057">
                <a:tc>
                  <a:txBody>
                    <a:bodyPr/>
                    <a:lstStyle/>
                    <a:p>
                      <a:pPr marR="3619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производство яйца, млн шт.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млн шт.</a:t>
                      </a:r>
                      <a:endParaRPr lang="ru-RU" sz="1200" baseline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2000"/>
                        </a:lnSpc>
                        <a:spcAft>
                          <a:spcPts val="0"/>
                        </a:spcAft>
                      </a:pPr>
                      <a:r>
                        <a:rPr lang="ru-RU" sz="1200" baseline="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16,150</a:t>
                      </a:r>
                      <a:endParaRPr lang="ru-RU" sz="1200" baseline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2000"/>
                        </a:lnSpc>
                        <a:spcAft>
                          <a:spcPts val="0"/>
                        </a:spcAft>
                      </a:pPr>
                      <a:r>
                        <a:rPr lang="ru-RU" sz="1200" baseline="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10,2</a:t>
                      </a:r>
                      <a:endParaRPr lang="ru-RU" sz="1200" baseline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9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aseline="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10,2</a:t>
                      </a:r>
                      <a:endParaRPr lang="ru-RU" sz="1200" baseline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92000"/>
                        </a:lnSpc>
                        <a:spcAft>
                          <a:spcPts val="0"/>
                        </a:spcAft>
                      </a:pPr>
                      <a:endParaRPr lang="ru-RU" sz="1200" baseline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89300">
                <a:tc>
                  <a:txBody>
                    <a:bodyPr/>
                    <a:lstStyle/>
                    <a:p>
                      <a:pPr marR="3619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приобретение новой сельско-хозяйственной техники, тыс. шт.: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тыс. шт.:</a:t>
                      </a:r>
                      <a:endParaRPr lang="ru-RU" sz="1200" baseline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200" baseline="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0,024</a:t>
                      </a:r>
                      <a:endParaRPr lang="ru-RU" sz="1100" baseline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200" baseline="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0,026</a:t>
                      </a:r>
                      <a:endParaRPr lang="ru-RU" sz="1100" baseline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200" baseline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0,026</a:t>
                      </a:r>
                      <a:endParaRPr lang="ru-RU" sz="1100" baseline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34823">
                <a:tc>
                  <a:txBody>
                    <a:bodyPr/>
                    <a:lstStyle/>
                    <a:p>
                      <a:pPr marR="3619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тракторов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baseline="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200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0,016</a:t>
                      </a:r>
                      <a:endParaRPr lang="ru-RU" sz="1100" baseline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200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0,016</a:t>
                      </a:r>
                      <a:endParaRPr lang="ru-RU" sz="1100" baseline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200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0,016</a:t>
                      </a:r>
                      <a:endParaRPr lang="ru-RU" sz="1100" baseline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407143">
                <a:tc>
                  <a:txBody>
                    <a:bodyPr/>
                    <a:lstStyle/>
                    <a:p>
                      <a:pPr marR="3619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крестьянских (фермерских) хозяйств, созданных начинающими фермерами, ед.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ед.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baseline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200" baseline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100" baseline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200" baseline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100" baseline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200" baseline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100" baseline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</a:tbl>
          </a:graphicData>
        </a:graphic>
      </p:graphicFrame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728" y="3861048"/>
            <a:ext cx="4824536" cy="2880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968656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40000"/>
                <a:lumOff val="60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35419472"/>
              </p:ext>
            </p:extLst>
          </p:nvPr>
        </p:nvGraphicFramePr>
        <p:xfrm>
          <a:off x="628650" y="404665"/>
          <a:ext cx="7886700" cy="609785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4335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864096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08012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936104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063030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51293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512936">
                <a:tc gridSpan="5">
                  <a:txBody>
                    <a:bodyPr/>
                    <a:lstStyle/>
                    <a:p>
                      <a:pPr algn="ctr"/>
                      <a:r>
                        <a:rPr lang="ru-RU" sz="1350" b="1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Муниципальная программа «Развитие физической культуры и спорта                                                                                                     в Краснопартизанском муниципальном районе»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51293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Доля населения Краснопартизанского района, систематически занимающихся физической культурой и спортом, в общей численности населения района в возрасте с 3 до 79 лет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45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45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45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9398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8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8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8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272543">
                <a:tc gridSpan="5">
                  <a:txBody>
                    <a:bodyPr/>
                    <a:lstStyle/>
                    <a:p>
                      <a:pPr algn="ctr"/>
                      <a:r>
                        <a:rPr lang="ru-RU" sz="1350" b="1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Муниципальная программа «Оформление права собственности на муниципальное имущество  Краснопартизанского муниципального района»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51293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количество муниципальных объектов недвижимости, в отношении которых планируется осуществить мероприятия по постановке на государственный кадастровый учет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51293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количество муниципальных объектов недвижимости, право на земельные участки, под которыми планируется зарегистрировать в установленном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порядке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51293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количество муниципальных объектов недвижимости, право муниципальной собственности на которые планируется зарегистрировать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512936">
                <a:tc gridSpan="3">
                  <a:txBody>
                    <a:bodyPr/>
                    <a:lstStyle/>
                    <a:p>
                      <a:pPr marL="0" indent="0" algn="ctr" defTabSz="941388">
                        <a:tabLst/>
                      </a:pPr>
                      <a:r>
                        <a:rPr lang="ru-RU" sz="1350" b="1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Муниципальная программа "Модернизация и развитие автомобильных дорог общего пользования местного значения по Краснопартизанскому муниципальному району"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590550" indent="0"/>
                      <a:endParaRPr lang="ru-RU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51293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Протяженность  автомобильных дорог общего пользования местного значения на территории района, км.</a:t>
                      </a:r>
                      <a:endParaRPr lang="ru-RU" sz="1200" baseline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Км.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360,208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600" baseline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358,4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600" baseline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358,4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3350722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40000"/>
                <a:lumOff val="60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89349105"/>
              </p:ext>
            </p:extLst>
          </p:nvPr>
        </p:nvGraphicFramePr>
        <p:xfrm>
          <a:off x="628650" y="476250"/>
          <a:ext cx="7886700" cy="44219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71342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864096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08012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008112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063030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14443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63173">
                <a:tc gridSpan="5">
                  <a:txBody>
                    <a:bodyPr/>
                    <a:lstStyle/>
                    <a:p>
                      <a:pPr algn="ctr"/>
                      <a:r>
                        <a:rPr lang="ru-RU" sz="1350" b="1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Муниципальная программа «Снижение рисков и смягчение последствий чрезвычайных ситуаций природного и техногенного характера в Краснопартизанском муниципальном районе»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146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500" baseline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1127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Оборудование единой дежурно-диспетчерской службы муниципального района в соответствии с методическими рекомендациями по организации функционирования единых дежурно-диспетчерских служб муниципальных образований Саратовской области, тыс. руб.</a:t>
                      </a:r>
                      <a:endParaRPr lang="ru-RU" sz="1200" baseline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тыс. руб.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74,0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79,0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79,0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22686">
                <a:tc gridSpan="5">
                  <a:txBody>
                    <a:bodyPr/>
                    <a:lstStyle/>
                    <a:p>
                      <a:pPr algn="ctr"/>
                      <a:r>
                        <a:rPr lang="ru-RU" sz="1350" b="1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Муниципальная программа «Профилактика терроризма и экстремизма в Краснопартизанском муниципальном районе»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9583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Количество межнациональных и межконфессиональных конфликтов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Ед.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69377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Число зарегистрированных экстремистских акций, в том числе повлекших групповые нарушения общественного порядка и иное осложнение оперативной обстановки</a:t>
                      </a:r>
                      <a:r>
                        <a:rPr lang="ru-RU" sz="1200" dirty="0">
                          <a:solidFill>
                            <a:srgbClr val="DBDBDB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о 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Ед.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65135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DBDBDB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 </a:t>
                      </a:r>
                      <a:r>
                        <a:rPr lang="ru-RU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Доля населения района, положительно оценивающего состояние межнациональных отношений, от числа опрошенных респондентов, проживающих в районе</a:t>
                      </a:r>
                      <a:endParaRPr lang="ru-RU" sz="1200" dirty="0">
                        <a:solidFill>
                          <a:srgbClr val="DBDBDB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Ед.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83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83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83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</a:tbl>
          </a:graphicData>
        </a:graphic>
      </p:graphicFrame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59168312"/>
              </p:ext>
            </p:extLst>
          </p:nvPr>
        </p:nvGraphicFramePr>
        <p:xfrm>
          <a:off x="628650" y="5733256"/>
          <a:ext cx="7886700" cy="8640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71342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864096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08012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008112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063030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864096">
                <a:tc>
                  <a:txBody>
                    <a:bodyPr/>
                    <a:lstStyle/>
                    <a:p>
                      <a:pPr indent="18034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Количество публикаций в СМИ и на официальных страницах в социальных сетях, направленных на профилактику терроризма, экстремизма и укрепление общероссийского гражданского единства</a:t>
                      </a: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Ед.</a:t>
                      </a: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</a:t>
                      </a: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</a:t>
                      </a: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</a:t>
                      </a: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8470423"/>
              </p:ext>
            </p:extLst>
          </p:nvPr>
        </p:nvGraphicFramePr>
        <p:xfrm>
          <a:off x="638175" y="4858458"/>
          <a:ext cx="7912773" cy="87479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8414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866953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083691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011445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066544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87479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Количество мероприятий, направленных на гармонизацию межнациональных и межконфессиональных отношений, укрепление общероссийского гражданского единства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Ед.</a:t>
                      </a: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65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65</a:t>
                      </a: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65</a:t>
                      </a:r>
                    </a:p>
                  </a:txBody>
                  <a:tcPr marL="68580" marR="68580" marT="0" marB="0" anchor="ctr"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9622759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40000"/>
                <a:lumOff val="60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10647545"/>
              </p:ext>
            </p:extLst>
          </p:nvPr>
        </p:nvGraphicFramePr>
        <p:xfrm>
          <a:off x="628650" y="188641"/>
          <a:ext cx="7998808" cy="116656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53341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168505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022442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022442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932078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8646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25070">
                <a:tc gridSpan="5"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50" b="1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Муниципальная программа "Обеспечение защиты прав потребителей в Краснопартизанском муниципальном районе"</a:t>
                      </a:r>
                      <a:endParaRPr lang="ru-RU" sz="135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467940">
                <a:tc>
                  <a:txBody>
                    <a:bodyPr/>
                    <a:lstStyle/>
                    <a:p>
                      <a:r>
                        <a:rPr lang="ru-RU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увеличение количества консультаций, полученных потребителями по вопросам нарушения их прав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b="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b="0" baseline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ru-RU" sz="1200" b="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</a:t>
                      </a:r>
                      <a:endParaRPr lang="ru-RU" sz="1200" b="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b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8442890"/>
              </p:ext>
            </p:extLst>
          </p:nvPr>
        </p:nvGraphicFramePr>
        <p:xfrm>
          <a:off x="638195" y="1988840"/>
          <a:ext cx="7941618" cy="8640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99334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186607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015132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015132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925413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864096">
                <a:tc>
                  <a:txBody>
                    <a:bodyPr/>
                    <a:lstStyle/>
                    <a:p>
                      <a:r>
                        <a:rPr lang="ru-RU" sz="1200" b="0" kern="1200" baseline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увеличение количества потребительских споров, урегулированных в досудебном порядке службами по защите прав потребителей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b="0" dirty="0">
                        <a:solidFill>
                          <a:sysClr val="windowText" lastClr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200" b="0" dirty="0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Ед.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b="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b="0" baseline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200" b="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  <a:endParaRPr lang="ru-RU" sz="1200" b="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b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2507906"/>
              </p:ext>
            </p:extLst>
          </p:nvPr>
        </p:nvGraphicFramePr>
        <p:xfrm>
          <a:off x="657223" y="3284984"/>
          <a:ext cx="7898204" cy="1188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9381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13057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002602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002602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968607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1152128">
                <a:tc>
                  <a:txBody>
                    <a:bodyPr/>
                    <a:lstStyle/>
                    <a:p>
                      <a:r>
                        <a:rPr lang="ru-RU" sz="1200" b="0" kern="1200" baseline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увеличение количества хозяйствующих субъектов, принявших участие в семинарах- совещаниях по вопросам соблюдения требований законодательства о защите прав потребителей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RU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Ед.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200" b="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ru-RU" sz="1200" b="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55</a:t>
                      </a:r>
                    </a:p>
                    <a:p>
                      <a:pPr algn="ctr"/>
                      <a:endParaRPr lang="ru-RU" sz="1200" b="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RU" sz="1200" b="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b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RU" sz="1200" b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b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RU" sz="1200" b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05451890"/>
              </p:ext>
            </p:extLst>
          </p:nvPr>
        </p:nvGraphicFramePr>
        <p:xfrm>
          <a:off x="628627" y="4869160"/>
          <a:ext cx="7926800" cy="9864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9224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184393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013238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013238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923686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986408">
                <a:tc>
                  <a:txBody>
                    <a:bodyPr/>
                    <a:lstStyle/>
                    <a:p>
                      <a:r>
                        <a:rPr lang="ru-RU" sz="1200" b="0" kern="1200" baseline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увеличение количества выпущенных в средствах массовой информации материалов (печатных, видео-, Интернет), касающихся вопросов защиты прав потребителей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  <a:p>
                      <a:pPr algn="ctr"/>
                      <a:endParaRPr lang="ru-RU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Ед.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 b="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RU" sz="1200" b="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b="0" baseline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RU" sz="1200" b="0" baseline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200" b="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  <a:endParaRPr lang="ru-RU" sz="1200" b="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b="0" baseline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RU" sz="1200" b="0" baseline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200" b="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  <a:endParaRPr lang="ru-RU" sz="1200" b="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2544220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40000"/>
                <a:lumOff val="60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1047650"/>
          </a:xfrm>
        </p:spPr>
        <p:txBody>
          <a:bodyPr>
            <a:normAutofit/>
          </a:bodyPr>
          <a:lstStyle/>
          <a:p>
            <a:pPr algn="ctr"/>
            <a:r>
              <a:rPr lang="ru-RU" sz="28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показатели прогноза социально-экономического развития 2023 год</a:t>
            </a:r>
          </a:p>
        </p:txBody>
      </p:sp>
      <p:graphicFrame>
        <p:nvGraphicFramePr>
          <p:cNvPr id="5" name="Объект 4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55584999"/>
              </p:ext>
            </p:extLst>
          </p:nvPr>
        </p:nvGraphicFramePr>
        <p:xfrm>
          <a:off x="847725" y="1560513"/>
          <a:ext cx="7696200" cy="5016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29" name="Document" r:id="rId4" imgW="9390751" imgH="6120402" progId="Word.Document.12">
                  <p:embed/>
                </p:oleObj>
              </mc:Choice>
              <mc:Fallback>
                <p:oleObj name="Document" r:id="rId4" imgW="9390751" imgH="6120402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847725" y="1560513"/>
                        <a:ext cx="7696200" cy="5016500"/>
                      </a:xfrm>
                      <a:prstGeom prst="rect">
                        <a:avLst/>
                      </a:prstGeom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Объект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78555174"/>
              </p:ext>
            </p:extLst>
          </p:nvPr>
        </p:nvGraphicFramePr>
        <p:xfrm>
          <a:off x="476250" y="1276350"/>
          <a:ext cx="8439150" cy="552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30" name="Document" r:id="rId7" imgW="9379439" imgH="6138093" progId="Word.Document.12">
                  <p:embed/>
                </p:oleObj>
              </mc:Choice>
              <mc:Fallback>
                <p:oleObj name="Document" r:id="rId7" imgW="9379439" imgH="6138093" progId="Word.Document.12">
                  <p:embed/>
                  <p:pic>
                    <p:nvPicPr>
                      <p:cNvPr id="5" name="Объект 4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476250" y="1276350"/>
                        <a:ext cx="8439150" cy="5524500"/>
                      </a:xfrm>
                      <a:prstGeom prst="rect">
                        <a:avLst/>
                      </a:prstGeom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6630696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40000"/>
                <a:lumOff val="60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35696" y="188640"/>
            <a:ext cx="6643650" cy="100811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Социально-значимые проекты на территории Краснопартизанского муниципального района за 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 год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</a:t>
            </a:r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руб.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следующим направлениям 	</a:t>
            </a:r>
            <a:b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      								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руб.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41944559"/>
              </p:ext>
            </p:extLst>
          </p:nvPr>
        </p:nvGraphicFramePr>
        <p:xfrm>
          <a:off x="251521" y="1569157"/>
          <a:ext cx="8568950" cy="492471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6052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732389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732389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759469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820372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763803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</a:tblGrid>
              <a:tr h="618282">
                <a:tc gridSpan="4">
                  <a:txBody>
                    <a:bodyPr/>
                    <a:lstStyle/>
                    <a:p>
                      <a:pPr algn="ctr"/>
                      <a:endParaRPr lang="ru-RU" sz="13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3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</a:t>
                      </a:r>
                      <a:r>
                        <a:rPr lang="ru-RU" sz="13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национальных проектов</a:t>
                      </a:r>
                      <a:endParaRPr lang="ru-RU" sz="13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30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30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3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 </a:t>
                      </a:r>
                      <a:r>
                        <a:rPr lang="ru-RU" sz="13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г. </a:t>
                      </a:r>
                    </a:p>
                    <a:p>
                      <a:pPr algn="ctr"/>
                      <a:r>
                        <a:rPr lang="ru-RU" sz="13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</a:t>
                      </a:r>
                    </a:p>
                    <a:p>
                      <a:pPr algn="ctr"/>
                      <a:endParaRPr lang="ru-RU" sz="13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 </a:t>
                      </a:r>
                      <a:r>
                        <a:rPr lang="ru-RU" sz="13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г. </a:t>
                      </a:r>
                    </a:p>
                    <a:p>
                      <a:pPr algn="ctr"/>
                      <a:r>
                        <a:rPr lang="ru-RU" sz="13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</a:t>
                      </a:r>
                      <a:endParaRPr lang="ru-RU" sz="13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67146">
                <a:tc gridSpan="4">
                  <a:txBody>
                    <a:bodyPr/>
                    <a:lstStyle/>
                    <a:p>
                      <a:endParaRPr lang="ru-RU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ru-RU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ОБРАЗОВАНИЕ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400" b="1" baseline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baseline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aseline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5626,6</a:t>
                      </a:r>
                      <a:endParaRPr lang="ru-RU" sz="1400" baseline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aseline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5626,6</a:t>
                      </a:r>
                      <a:endParaRPr lang="ru-RU" sz="1400" baseline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060940">
                <a:tc gridSpan="4">
                  <a:txBody>
                    <a:bodyPr/>
                    <a:lstStyle/>
                    <a:p>
                      <a:pPr algn="just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ФЕДЕРАЛЬНЫЙ</a:t>
                      </a:r>
                      <a:r>
                        <a:rPr lang="ru-RU" sz="12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ПРОЕКТ «СОВРЕМЕННАЯ ШКОЛА»: создание центров образования </a:t>
                      </a:r>
                      <a:r>
                        <a:rPr lang="ru-RU" sz="12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естественно- научной и технологической направленности</a:t>
                      </a:r>
                      <a:endParaRPr lang="ru-RU" sz="1200" baseline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/>
                      <a:endParaRPr lang="ru-RU" sz="1200" baseline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/>
                      <a:endParaRPr lang="ru-RU" sz="1200" baseline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ФЕДЕРАЛЬНЫЙ</a:t>
                      </a:r>
                      <a:r>
                        <a:rPr lang="ru-RU" sz="12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ПРОЕКТ «Цифровая образовательная среда»:  внедрение целевой модели цифровой образовательной среды в общеобразовательных организациях и профессиональных образовательных организациях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aseline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4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kern="1200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1633,1</a:t>
                      </a:r>
                      <a:endParaRPr lang="ru-RU" sz="1400" kern="1200" baseline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RU" sz="1400" kern="1200" baseline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RU" sz="1400" kern="1200" baseline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RU" sz="1400" kern="1200" baseline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400" kern="1200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3993,5</a:t>
                      </a:r>
                      <a:endParaRPr lang="ru-RU" sz="1400" kern="1200" baseline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RU" sz="1400" kern="1200" baseline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RU" sz="14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kern="1200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1633,1</a:t>
                      </a:r>
                      <a:endParaRPr lang="ru-RU" sz="1400" kern="1200" baseline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RU" sz="1400" kern="1200" baseline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RU" sz="1400" kern="1200" baseline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RU" sz="1400" kern="1200" baseline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400" kern="1200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3993,5</a:t>
                      </a:r>
                      <a:endParaRPr lang="ru-RU" sz="1400" kern="1200" baseline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RU" sz="1400" kern="1200" baseline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74792">
                <a:tc gridSpan="4">
                  <a:txBody>
                    <a:bodyPr/>
                    <a:lstStyle/>
                    <a:p>
                      <a:r>
                        <a:rPr lang="ru-RU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Культура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baseline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100,9</a:t>
                      </a:r>
                      <a:endParaRPr lang="ru-RU" sz="1400" b="1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100,9</a:t>
                      </a:r>
                      <a:endParaRPr lang="ru-RU" sz="1400" b="1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412188">
                <a:tc>
                  <a:txBody>
                    <a:bodyPr/>
                    <a:lstStyle/>
                    <a:p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577063">
                <a:tc gridSpan="4">
                  <a:txBody>
                    <a:bodyPr/>
                    <a:lstStyle/>
                    <a:p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ФЕДЕРАЛЬНЫЙ</a:t>
                      </a:r>
                      <a:r>
                        <a:rPr lang="ru-RU" sz="12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ПРОЕКТ «Творческие люди»:  поддержка лучших сельских учреждений культуры и лучших работников сельских учреждений культуры 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4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100,9</a:t>
                      </a:r>
                      <a:endParaRPr lang="ru-RU" sz="14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100,9</a:t>
                      </a:r>
                      <a:endParaRPr lang="ru-RU" sz="14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2975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</a:tbl>
          </a:graphicData>
        </a:graphic>
      </p:graphicFrame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1" y="73732"/>
            <a:ext cx="1691680" cy="1303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505890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40000"/>
                <a:lumOff val="60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1047650"/>
          </a:xfrm>
          <a:solidFill>
            <a:schemeClr val="accent1">
              <a:lumMod val="40000"/>
              <a:lumOff val="60000"/>
            </a:schemeClr>
          </a:solidFill>
          <a:ln>
            <a:solidFill>
              <a:srgbClr val="002060"/>
            </a:solidFill>
          </a:ln>
        </p:spPr>
        <p:txBody>
          <a:bodyPr>
            <a:normAutofit fontScale="90000"/>
          </a:bodyPr>
          <a:lstStyle/>
          <a:p>
            <a:r>
              <a:rPr lang="ru-RU"/>
              <a:t>                      </a:t>
            </a:r>
            <a:r>
              <a:rPr lang="ru-RU" sz="280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Контактная 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информация</a:t>
            </a:r>
            <a:br>
              <a:rPr lang="ru-RU" sz="28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8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872067" y="1628800"/>
            <a:ext cx="7408333" cy="4752528"/>
          </a:xfr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85000" lnSpcReduction="10000"/>
          </a:bodyPr>
          <a:lstStyle/>
          <a:p>
            <a:pPr marL="0" lvl="0" indent="0" algn="ctr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ru-RU" altLang="ru-RU" b="1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 </a:t>
            </a:r>
            <a:endParaRPr lang="ru-RU" altLang="ru-RU" sz="110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0" lvl="0" indent="0" algn="ctr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ru-RU" altLang="ru-RU" b="1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 </a:t>
            </a:r>
            <a:endParaRPr lang="ru-RU" altLang="ru-RU" sz="110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0" lvl="0" indent="0" algn="ctr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ru-RU" altLang="ru-RU" b="1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 </a:t>
            </a:r>
            <a:endParaRPr lang="ru-RU" altLang="ru-RU" sz="110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0" lvl="0" indent="0" algn="ctr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ru-RU" altLang="ru-RU" b="1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 </a:t>
            </a:r>
            <a:endParaRPr lang="ru-RU" altLang="ru-RU" sz="110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0" lvl="0" indent="0" algn="ctr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ru-RU" altLang="ru-RU" b="1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 </a:t>
            </a:r>
            <a:endParaRPr lang="ru-RU" altLang="ru-RU" sz="110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0" lvl="0" indent="0" algn="ctr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ru-RU" altLang="ru-RU" b="1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Адрес:</a:t>
            </a:r>
            <a:endParaRPr lang="ru-RU" altLang="ru-RU" sz="110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0" lvl="0" indent="0" algn="ctr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ru-RU" altLang="ru-RU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413540, Саратовская область, Краснопартизанский район,</a:t>
            </a: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ru-RU" altLang="ru-RU" dirty="0">
                <a:solidFill>
                  <a:schemeClr val="tx1"/>
                </a:solidFill>
                <a:latin typeface="Arial" panose="020B0604020202020204" pitchFamily="34" charset="0"/>
              </a:rPr>
              <a:t>                                             </a:t>
            </a:r>
            <a:r>
              <a:rPr lang="ru-RU" altLang="ru-RU" dirty="0" err="1">
                <a:solidFill>
                  <a:schemeClr val="tx1"/>
                </a:solidFill>
                <a:latin typeface="Arial" panose="020B0604020202020204" pitchFamily="34" charset="0"/>
              </a:rPr>
              <a:t>п.г.т</a:t>
            </a:r>
            <a:r>
              <a:rPr lang="ru-RU" altLang="ru-RU" dirty="0">
                <a:solidFill>
                  <a:schemeClr val="tx1"/>
                </a:solidFill>
                <a:latin typeface="Arial" panose="020B0604020202020204" pitchFamily="34" charset="0"/>
              </a:rPr>
              <a:t>. Горный, </a:t>
            </a:r>
            <a:r>
              <a:rPr lang="ru-RU" altLang="ru-RU" dirty="0" err="1">
                <a:solidFill>
                  <a:schemeClr val="tx1"/>
                </a:solidFill>
                <a:latin typeface="Arial" panose="020B0604020202020204" pitchFamily="34" charset="0"/>
              </a:rPr>
              <a:t>ул.Чапаевская</a:t>
            </a:r>
            <a:r>
              <a:rPr lang="ru-RU" altLang="ru-RU" dirty="0">
                <a:solidFill>
                  <a:schemeClr val="tx1"/>
                </a:solidFill>
                <a:latin typeface="Arial" panose="020B0604020202020204" pitchFamily="34" charset="0"/>
              </a:rPr>
              <a:t>, 28</a:t>
            </a:r>
          </a:p>
          <a:p>
            <a:pPr marL="0" lvl="0" indent="0" algn="ctr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ru-RU" altLang="ru-RU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 </a:t>
            </a:r>
            <a:endParaRPr lang="ru-RU" altLang="ru-RU" sz="110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0" lvl="0" indent="0" algn="ctr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ru-RU" altLang="ru-RU" b="1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Тел.:</a:t>
            </a:r>
            <a:r>
              <a:rPr lang="ru-RU" altLang="ru-RU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8(84577) 2-14-19</a:t>
            </a:r>
            <a:endParaRPr lang="ru-RU" altLang="ru-RU" sz="110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0" lvl="0" indent="0" algn="ctr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ru-RU" altLang="ru-RU" b="1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Факс:</a:t>
            </a:r>
            <a:r>
              <a:rPr lang="ru-RU" altLang="ru-RU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8(84577) 2-17-58</a:t>
            </a:r>
            <a:endParaRPr lang="ru-RU" altLang="ru-RU" sz="110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0" lvl="0" indent="0" algn="ctr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ru-RU" altLang="ru-RU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 </a:t>
            </a:r>
            <a:endParaRPr lang="ru-RU" altLang="ru-RU" sz="110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0" lvl="0" indent="0" algn="ctr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ru-RU" altLang="ru-RU" b="1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График работы:</a:t>
            </a:r>
            <a:endParaRPr lang="ru-RU" altLang="ru-RU" sz="110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0" lvl="0" indent="0" algn="ctr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ru-RU" altLang="ru-RU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понедельник-пятница: с 8-00 до 17-00</a:t>
            </a:r>
            <a:endParaRPr lang="ru-RU" altLang="ru-RU" sz="110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0" lvl="0" indent="0" algn="ctr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ru-RU" altLang="ru-RU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перерыв - с 13-00 до 14-00</a:t>
            </a:r>
            <a:endParaRPr lang="ru-RU" altLang="ru-RU" sz="110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0" lvl="0" indent="0" algn="ctr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ru-RU" altLang="ru-RU" sz="2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 </a:t>
            </a:r>
            <a:endParaRPr lang="ru-RU" altLang="ru-RU" sz="110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0" lvl="0" indent="0" algn="ctr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ru-RU" altLang="ru-RU" b="1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График приема граждан начальником:</a:t>
            </a:r>
            <a:endParaRPr lang="ru-RU" altLang="ru-RU" sz="110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0" lvl="0" indent="0" algn="ctr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ru-RU" altLang="ru-RU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Каждую пятницу месяца с 9-00 до 10-00</a:t>
            </a:r>
            <a:endParaRPr lang="ru-RU" altLang="ru-RU" sz="110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0" lvl="0" indent="0" algn="ctr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ru-RU" altLang="ru-RU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 </a:t>
            </a:r>
            <a:endParaRPr lang="ru-RU" altLang="ru-RU" sz="110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0" indent="0" algn="ctr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ru-RU" altLang="ru-RU" b="1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Электронный адрес: </a:t>
            </a:r>
            <a:r>
              <a:rPr lang="ru-RU" sz="2200" b="1" dirty="0"/>
              <a:t>krasnyipartizan.finuprawlenie@yandex.ru</a:t>
            </a:r>
          </a:p>
          <a:p>
            <a:pPr marL="0" lvl="0" indent="0" algn="ctr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endParaRPr lang="ru-RU" altLang="ru-RU" sz="110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0" lvl="0" indent="0" algn="ctr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ru-RU" altLang="ru-RU" sz="2000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ru-RU" altLang="ru-RU" sz="2000" b="1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Официальный сайт: </a:t>
            </a:r>
            <a:r>
              <a:rPr lang="en-US" altLang="ru-RU" sz="2000" b="1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adminkmr.ru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90727499"/>
      </p:ext>
    </p:extLst>
  </p:cSld>
  <p:clrMapOvr>
    <a:masterClrMapping/>
  </p:clrMapOvr>
</p:sld>
</file>

<file path=ppt/theme/theme1.xml><?xml version="1.0" encoding="utf-8"?>
<a:theme xmlns:a="http://schemas.openxmlformats.org/drawingml/2006/main" name="Грань">
  <a:themeElements>
    <a:clrScheme name="Грань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Грань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14764</TotalTime>
  <Words>2995</Words>
  <Application>Microsoft Office PowerPoint</Application>
  <PresentationFormat>Экран (4:3)</PresentationFormat>
  <Paragraphs>1063</Paragraphs>
  <Slides>39</Slides>
  <Notes>29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39</vt:i4>
      </vt:variant>
    </vt:vector>
  </HeadingPairs>
  <TitlesOfParts>
    <vt:vector size="46" baseType="lpstr">
      <vt:lpstr>Arial</vt:lpstr>
      <vt:lpstr>Calibri</vt:lpstr>
      <vt:lpstr>Times New Roman</vt:lpstr>
      <vt:lpstr>Trebuchet MS</vt:lpstr>
      <vt:lpstr>Wingdings 3</vt:lpstr>
      <vt:lpstr>Грань</vt:lpstr>
      <vt:lpstr>Document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Безвозмездные поступления 2023 года</vt:lpstr>
      <vt:lpstr>Структура налоговых доходов бюджета Краснопартизанского муниципального района  за 2023 год</vt:lpstr>
      <vt:lpstr>Структура неналоговых доходов бюджета Краснопартизанского муниципального района  за 2023 год</vt:lpstr>
      <vt:lpstr>Исполнение налоговых и неналоговых доходов бюджета Краснопартизанского муниципального района за 2023 год (тыс.руб.)</vt:lpstr>
      <vt:lpstr>Презентация PowerPoint</vt:lpstr>
      <vt:lpstr>Презентация PowerPoint</vt:lpstr>
      <vt:lpstr>Структура исполнения расходов за  2023 год</vt:lpstr>
      <vt:lpstr>Исполнение расходной части бюджета Краснопартизанского муниципального района  за 2023 год, тыс. руб.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Кассовое исполнение бюджета (в общем объеме расходов) в разрезе главных распорядителей бюджетных средств за 2023 год                                                                                                            проценты</vt:lpstr>
      <vt:lpstr>  Структура расходов бюджета Краснопартизанского муниципального района по экономическим статьям на 2023 год </vt:lpstr>
      <vt:lpstr>Презентация PowerPoint</vt:lpstr>
      <vt:lpstr>Презентация PowerPoint</vt:lpstr>
      <vt:lpstr>Объем муниципального  долга  на 01.01.2024 года</vt:lpstr>
      <vt:lpstr>Сведения о расходах бюджета на реализацию муниципальных программ Краснопартизанского                              муниципального района                   тыс. рублей</vt:lpstr>
      <vt:lpstr>Информация о целевых показателях (индикаторах) по муниципальным программам (2022-2023 годы)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Основные показатели прогноза социально-экономического развития 2023 год</vt:lpstr>
      <vt:lpstr>Социально-значимые проекты на территории Краснопартизанского муниципального района за 2023 год                                                                                 тыс. руб. по следующим направлениям                     тыс. руб.</vt:lpstr>
      <vt:lpstr>                      Контактная информация 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Татьяна</dc:creator>
  <cp:lastModifiedBy>User</cp:lastModifiedBy>
  <cp:revision>966</cp:revision>
  <cp:lastPrinted>2024-04-23T12:22:49Z</cp:lastPrinted>
  <dcterms:created xsi:type="dcterms:W3CDTF">2014-04-07T09:56:44Z</dcterms:created>
  <dcterms:modified xsi:type="dcterms:W3CDTF">2024-05-20T12:00:19Z</dcterms:modified>
</cp:coreProperties>
</file>